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59" r:id="rId4"/>
    <p:sldId id="260" r:id="rId5"/>
    <p:sldId id="261" r:id="rId6"/>
    <p:sldId id="262" r:id="rId7"/>
    <p:sldId id="263" r:id="rId8"/>
    <p:sldId id="264" r:id="rId9"/>
    <p:sldId id="266" r:id="rId10"/>
    <p:sldId id="258" r:id="rId11"/>
    <p:sldId id="267" r:id="rId12"/>
    <p:sldId id="270" r:id="rId13"/>
    <p:sldId id="271" r:id="rId14"/>
    <p:sldId id="272" r:id="rId15"/>
    <p:sldId id="273" r:id="rId16"/>
    <p:sldId id="268" r:id="rId17"/>
    <p:sldId id="265" r:id="rId18"/>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53A043-D3FB-42F2-98E0-929EE862C85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8FE40D7C-0536-4AB5-A735-EB7740675B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471F2DF6-D12B-4EB3-8A8D-81D3E22CC888}"/>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5" name="Нижний колонтитул 4">
            <a:extLst>
              <a:ext uri="{FF2B5EF4-FFF2-40B4-BE49-F238E27FC236}">
                <a16:creationId xmlns:a16="http://schemas.microsoft.com/office/drawing/2014/main" id="{0B0F3B4C-963B-451E-A39B-5C427ED97E3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042DB2C-6121-4E87-8CA8-BA9143F52831}"/>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140404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02892E-524C-4A3E-B09C-4F684DB5287F}"/>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134DDCA7-99FC-45D1-81F9-C8799AA98D7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30B743C1-DE47-4350-A1C2-75C1D8D7DA83}"/>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5" name="Нижний колонтитул 4">
            <a:extLst>
              <a:ext uri="{FF2B5EF4-FFF2-40B4-BE49-F238E27FC236}">
                <a16:creationId xmlns:a16="http://schemas.microsoft.com/office/drawing/2014/main" id="{D95A9D70-BA71-4F2B-87F5-DFC49B587A5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033CCC7-E99D-4C18-8490-3EB44B9FF261}"/>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99405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D53B20D-3401-4FEE-B7B9-8AFA7B222A72}"/>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B7FD26A4-2936-4BEF-A81B-6460D5D6B36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3719686-1D06-4F9C-82CA-56AA16B17620}"/>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5" name="Нижний колонтитул 4">
            <a:extLst>
              <a:ext uri="{FF2B5EF4-FFF2-40B4-BE49-F238E27FC236}">
                <a16:creationId xmlns:a16="http://schemas.microsoft.com/office/drawing/2014/main" id="{36D3B71A-6E8D-4ED7-BD1E-E58F53FA0DD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EDE10B1D-B456-4236-B3F4-B6C944D97F2A}"/>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151329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DFA76-1B36-4DB7-BEC2-0247BEA2B65E}"/>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80496F53-FD1A-41CE-B43B-153B8A58047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FBDE039D-9347-4A8A-BAB0-8E04C6286243}"/>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5" name="Нижний колонтитул 4">
            <a:extLst>
              <a:ext uri="{FF2B5EF4-FFF2-40B4-BE49-F238E27FC236}">
                <a16:creationId xmlns:a16="http://schemas.microsoft.com/office/drawing/2014/main" id="{A8CACDA0-79D4-4FD5-BB0E-4DC9029DFD3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331B324-68ED-4D4B-94F7-6C23D059CF3D}"/>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127079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81F905-2BE1-46A1-98ED-E3595BCD78B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9103BAC7-D64D-49C3-80F2-67D58B7F4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24D705D-0D0E-4B40-ABD9-5190755E85E1}"/>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5" name="Нижний колонтитул 4">
            <a:extLst>
              <a:ext uri="{FF2B5EF4-FFF2-40B4-BE49-F238E27FC236}">
                <a16:creationId xmlns:a16="http://schemas.microsoft.com/office/drawing/2014/main" id="{E6FAC8CB-12C4-4C38-AA28-A14ADDB22DC9}"/>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C379864F-A492-411D-8AA6-EF71C914D363}"/>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58967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D150F3-68F3-4989-9C41-88519F5C377B}"/>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80597FDC-1A9A-45B6-B17C-D304840F97B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8EA08F5E-555F-4553-96C6-E19F3C5B329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D39A898C-7C4A-47C3-A756-80D5FEE8C277}"/>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6" name="Нижний колонтитул 5">
            <a:extLst>
              <a:ext uri="{FF2B5EF4-FFF2-40B4-BE49-F238E27FC236}">
                <a16:creationId xmlns:a16="http://schemas.microsoft.com/office/drawing/2014/main" id="{C7D9A354-C29D-4C42-9B2F-ED37E4141C6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191621A8-A7C7-42B1-84F1-69AF27826969}"/>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305016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FC34AC-DE08-46E6-963F-25CC8035363B}"/>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6D9A690E-95FD-4021-BB6B-CE5193A37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8256662-532C-4D26-9652-F79E0C3E618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591DE8AC-00B3-437C-8D2F-B8CD26E46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2751473-9FE7-47B6-9CC2-C0398E1D1EB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2BC965B4-6118-4E03-8EB2-0DBBD29D8A9E}"/>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8" name="Нижний колонтитул 7">
            <a:extLst>
              <a:ext uri="{FF2B5EF4-FFF2-40B4-BE49-F238E27FC236}">
                <a16:creationId xmlns:a16="http://schemas.microsoft.com/office/drawing/2014/main" id="{A0040FE7-902B-41DD-B7C8-AAB47719456E}"/>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01048DCF-6D95-455C-900E-DADE67322645}"/>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409761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A2AF50-D3C4-416B-8BBA-3D3419B6D8D7}"/>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1D2990E4-EAC7-486E-860E-3BAADAF85B66}"/>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4" name="Нижний колонтитул 3">
            <a:extLst>
              <a:ext uri="{FF2B5EF4-FFF2-40B4-BE49-F238E27FC236}">
                <a16:creationId xmlns:a16="http://schemas.microsoft.com/office/drawing/2014/main" id="{0C07589D-1F6D-4C2E-AAAC-B3F8DCE5F963}"/>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4C7DC7EF-CB3F-4AC2-8941-25D0142F8831}"/>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91308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A673A2E-35A6-4002-96C6-D9BA67D8C6D3}"/>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3" name="Нижний колонтитул 2">
            <a:extLst>
              <a:ext uri="{FF2B5EF4-FFF2-40B4-BE49-F238E27FC236}">
                <a16:creationId xmlns:a16="http://schemas.microsoft.com/office/drawing/2014/main" id="{CFA2222E-9B8A-446D-83BA-D3D24FEAFBBB}"/>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01B86A36-62C1-4EDC-9334-1A93674F6632}"/>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285963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CE2028-D0E5-4B7E-95B0-90A948717C9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5D1AE472-90CF-4AF9-9F55-6B25868A15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863BFA8F-3655-47D0-9652-488AC5BF1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B760CE2-E78A-475D-A526-F656358F7CCB}"/>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6" name="Нижний колонтитул 5">
            <a:extLst>
              <a:ext uri="{FF2B5EF4-FFF2-40B4-BE49-F238E27FC236}">
                <a16:creationId xmlns:a16="http://schemas.microsoft.com/office/drawing/2014/main" id="{997A93A6-D782-436E-848F-47B84559A5E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ECF95514-3DA6-4DA5-BF83-7F962523704F}"/>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307733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BD4F67-820F-4C56-9A00-A3376DBF8DA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666DBE20-A449-45E1-880F-5B92AD3CD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157F3C2F-7E66-4C72-999A-7B55DF552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88FCD68-E32F-45C8-BA89-C58C25E75D87}"/>
              </a:ext>
            </a:extLst>
          </p:cNvPr>
          <p:cNvSpPr>
            <a:spLocks noGrp="1"/>
          </p:cNvSpPr>
          <p:nvPr>
            <p:ph type="dt" sz="half" idx="10"/>
          </p:nvPr>
        </p:nvSpPr>
        <p:spPr/>
        <p:txBody>
          <a:bodyPr/>
          <a:lstStyle/>
          <a:p>
            <a:fld id="{B5F4D2E6-4547-4F77-AD62-66A3806F1809}" type="datetimeFigureOut">
              <a:rPr lang="ru-KZ" smtClean="0"/>
              <a:t>02.03.2024</a:t>
            </a:fld>
            <a:endParaRPr lang="ru-KZ"/>
          </a:p>
        </p:txBody>
      </p:sp>
      <p:sp>
        <p:nvSpPr>
          <p:cNvPr id="6" name="Нижний колонтитул 5">
            <a:extLst>
              <a:ext uri="{FF2B5EF4-FFF2-40B4-BE49-F238E27FC236}">
                <a16:creationId xmlns:a16="http://schemas.microsoft.com/office/drawing/2014/main" id="{258AC568-9C4A-43C2-B4E1-9C37610F6E0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CEB17A1B-0A68-4FB8-9DF4-865E62013ED3}"/>
              </a:ext>
            </a:extLst>
          </p:cNvPr>
          <p:cNvSpPr>
            <a:spLocks noGrp="1"/>
          </p:cNvSpPr>
          <p:nvPr>
            <p:ph type="sldNum" sz="quarter" idx="12"/>
          </p:nvPr>
        </p:nvSpPr>
        <p:spPr/>
        <p:txBody>
          <a:bodyPr/>
          <a:lstStyle/>
          <a:p>
            <a:fld id="{9432567B-5731-493B-81DB-224505D8F1FF}" type="slidenum">
              <a:rPr lang="ru-KZ" smtClean="0"/>
              <a:t>‹#›</a:t>
            </a:fld>
            <a:endParaRPr lang="ru-KZ"/>
          </a:p>
        </p:txBody>
      </p:sp>
    </p:spTree>
    <p:extLst>
      <p:ext uri="{BB962C8B-B14F-4D97-AF65-F5344CB8AC3E}">
        <p14:creationId xmlns:p14="http://schemas.microsoft.com/office/powerpoint/2010/main" val="348439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701BE9-00CF-4263-B53F-39DF692898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E87B5EC6-50FA-4E98-BB90-34A73AC6B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212E2F4E-3BEC-40A2-920A-B3949FC29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4D2E6-4547-4F77-AD62-66A3806F1809}" type="datetimeFigureOut">
              <a:rPr lang="ru-KZ" smtClean="0"/>
              <a:t>02.03.2024</a:t>
            </a:fld>
            <a:endParaRPr lang="ru-KZ"/>
          </a:p>
        </p:txBody>
      </p:sp>
      <p:sp>
        <p:nvSpPr>
          <p:cNvPr id="5" name="Нижний колонтитул 4">
            <a:extLst>
              <a:ext uri="{FF2B5EF4-FFF2-40B4-BE49-F238E27FC236}">
                <a16:creationId xmlns:a16="http://schemas.microsoft.com/office/drawing/2014/main" id="{57F62959-0844-4EEC-A30A-AD6152FEB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58690E02-2576-41D3-BEAD-FBF43099F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2567B-5731-493B-81DB-224505D8F1FF}" type="slidenum">
              <a:rPr lang="ru-KZ" smtClean="0"/>
              <a:t>‹#›</a:t>
            </a:fld>
            <a:endParaRPr lang="ru-KZ"/>
          </a:p>
        </p:txBody>
      </p:sp>
    </p:spTree>
    <p:extLst>
      <p:ext uri="{BB962C8B-B14F-4D97-AF65-F5344CB8AC3E}">
        <p14:creationId xmlns:p14="http://schemas.microsoft.com/office/powerpoint/2010/main" val="326368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eeksforgeeks.org/what-is-chlorophyl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nchantedlearning.com/subjects/plants/pla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chantedlearning.com/subjects/plants/glossary/indexc.shtml#carbondioxide" TargetMode="External"/><Relationship Id="rId2" Type="http://schemas.openxmlformats.org/officeDocument/2006/relationships/hyperlink" Target="https://www.enchantedlearning.com/subjects/plants/plant/" TargetMode="External"/><Relationship Id="rId1" Type="http://schemas.openxmlformats.org/officeDocument/2006/relationships/slideLayout" Target="../slideLayouts/slideLayout2.xml"/><Relationship Id="rId4" Type="http://schemas.openxmlformats.org/officeDocument/2006/relationships/hyperlink" Target="https://www.enchantedlearning.com/subjects/plants/glossary/indexc.shtml#chlorophyl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5DF534-65BD-4A33-A02F-D57641F3F64F}"/>
              </a:ext>
            </a:extLst>
          </p:cNvPr>
          <p:cNvSpPr>
            <a:spLocks noGrp="1"/>
          </p:cNvSpPr>
          <p:nvPr>
            <p:ph type="ctrTitle"/>
          </p:nvPr>
        </p:nvSpPr>
        <p:spPr/>
        <p:txBody>
          <a:bodyPr/>
          <a:lstStyle/>
          <a:p>
            <a:r>
              <a:rPr lang="en-GB" dirty="0"/>
              <a:t>Morphology and anatomy of leaves </a:t>
            </a:r>
            <a:endParaRPr lang="ru-KZ" dirty="0"/>
          </a:p>
        </p:txBody>
      </p:sp>
    </p:spTree>
    <p:extLst>
      <p:ext uri="{BB962C8B-B14F-4D97-AF65-F5344CB8AC3E}">
        <p14:creationId xmlns:p14="http://schemas.microsoft.com/office/powerpoint/2010/main" val="385646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B2C5ED-5293-4FB5-990F-87BE6C6724B7}"/>
              </a:ext>
            </a:extLst>
          </p:cNvPr>
          <p:cNvSpPr>
            <a:spLocks noGrp="1"/>
          </p:cNvSpPr>
          <p:nvPr>
            <p:ph type="title"/>
          </p:nvPr>
        </p:nvSpPr>
        <p:spPr/>
        <p:txBody>
          <a:bodyPr/>
          <a:lstStyle/>
          <a:p>
            <a:r>
              <a:rPr lang="en-US" b="1" i="0" dirty="0">
                <a:solidFill>
                  <a:srgbClr val="444444"/>
                </a:solidFill>
                <a:effectLst/>
                <a:latin typeface="inherit"/>
              </a:rPr>
              <a:t>Functions of Leaves</a:t>
            </a:r>
            <a:br>
              <a:rPr lang="en-US" b="1" i="0" dirty="0">
                <a:solidFill>
                  <a:srgbClr val="444444"/>
                </a:solidFill>
                <a:effectLst/>
                <a:latin typeface="inherit"/>
              </a:rPr>
            </a:br>
            <a:endParaRPr lang="ru-KZ" dirty="0"/>
          </a:p>
        </p:txBody>
      </p:sp>
      <p:sp>
        <p:nvSpPr>
          <p:cNvPr id="3" name="Объект 2">
            <a:extLst>
              <a:ext uri="{FF2B5EF4-FFF2-40B4-BE49-F238E27FC236}">
                <a16:creationId xmlns:a16="http://schemas.microsoft.com/office/drawing/2014/main" id="{D5588FA6-0F4C-4D38-82D8-25763E3A7145}"/>
              </a:ext>
            </a:extLst>
          </p:cNvPr>
          <p:cNvSpPr>
            <a:spLocks noGrp="1"/>
          </p:cNvSpPr>
          <p:nvPr>
            <p:ph idx="1"/>
          </p:nvPr>
        </p:nvSpPr>
        <p:spPr>
          <a:xfrm>
            <a:off x="677944" y="1253331"/>
            <a:ext cx="10515600" cy="5239544"/>
          </a:xfrm>
        </p:spPr>
        <p:txBody>
          <a:bodyPr>
            <a:normAutofit lnSpcReduction="10000"/>
          </a:bodyPr>
          <a:lstStyle/>
          <a:p>
            <a:pPr algn="l" fontAlgn="base">
              <a:buFont typeface="Arial" panose="020B0604020202020204" pitchFamily="34" charset="0"/>
              <a:buChar char="•"/>
            </a:pPr>
            <a:r>
              <a:rPr lang="en-US" sz="3200" b="1" i="0" dirty="0">
                <a:effectLst/>
                <a:latin typeface="Nunito"/>
              </a:rPr>
              <a:t>Photosynthesis:</a:t>
            </a:r>
            <a:r>
              <a:rPr lang="en-US" sz="3200" b="0" i="0" dirty="0">
                <a:effectLst/>
                <a:latin typeface="Nunito"/>
              </a:rPr>
              <a:t> Leaves have green color pigment i.e. </a:t>
            </a:r>
            <a:r>
              <a:rPr lang="en-US" sz="3200" b="0" i="0" u="sng" dirty="0">
                <a:effectLst/>
                <a:latin typeface="Nunito"/>
                <a:hlinkClick r:id="rId2">
                  <a:extLst>
                    <a:ext uri="{A12FA001-AC4F-418D-AE19-62706E023703}">
                      <ahyp:hlinkClr xmlns:ahyp="http://schemas.microsoft.com/office/drawing/2018/hyperlinkcolor" val="tx"/>
                    </a:ext>
                  </a:extLst>
                </a:hlinkClick>
              </a:rPr>
              <a:t>chlorophyll</a:t>
            </a:r>
            <a:r>
              <a:rPr lang="en-US" sz="3200" b="0" i="0" dirty="0">
                <a:effectLst/>
                <a:latin typeface="Nunito"/>
              </a:rPr>
              <a:t> which entrap sunlight and forms glucose from carbon-dioxide and water. This process is called as </a:t>
            </a:r>
            <a:r>
              <a:rPr lang="en-US" sz="3200" b="1" i="0" dirty="0">
                <a:effectLst/>
                <a:latin typeface="Nunito"/>
              </a:rPr>
              <a:t>photosynthesis</a:t>
            </a:r>
            <a:r>
              <a:rPr lang="en-US" sz="3200" b="0" i="0" dirty="0">
                <a:effectLst/>
                <a:latin typeface="Nunito"/>
              </a:rPr>
              <a:t>.</a:t>
            </a:r>
          </a:p>
          <a:p>
            <a:pPr algn="l" fontAlgn="base">
              <a:buFont typeface="Arial" panose="020B0604020202020204" pitchFamily="34" charset="0"/>
              <a:buChar char="•"/>
            </a:pPr>
            <a:r>
              <a:rPr lang="en-US" sz="3200" b="1" i="0" dirty="0">
                <a:effectLst/>
                <a:latin typeface="Nunito"/>
              </a:rPr>
              <a:t>Transpiration:</a:t>
            </a:r>
            <a:r>
              <a:rPr lang="en-US" sz="3200" b="0" i="0" dirty="0">
                <a:effectLst/>
                <a:latin typeface="Nunito"/>
              </a:rPr>
              <a:t> Leaves remove the excess water through stomata in the form of water vapor and allows the water conduction from the roots.</a:t>
            </a:r>
          </a:p>
          <a:p>
            <a:pPr algn="l" fontAlgn="base">
              <a:buFont typeface="Arial" panose="020B0604020202020204" pitchFamily="34" charset="0"/>
              <a:buChar char="•"/>
            </a:pPr>
            <a:r>
              <a:rPr lang="en-US" sz="3200" b="1" i="0" dirty="0">
                <a:effectLst/>
                <a:latin typeface="Nunito"/>
              </a:rPr>
              <a:t>Exchange of gases:</a:t>
            </a:r>
            <a:r>
              <a:rPr lang="en-US" sz="3200" b="0" i="0" dirty="0">
                <a:effectLst/>
                <a:latin typeface="Nunito"/>
              </a:rPr>
              <a:t> Through stomata exchange of gases takes place.</a:t>
            </a:r>
          </a:p>
          <a:p>
            <a:pPr algn="l" fontAlgn="base">
              <a:buFont typeface="Arial" panose="020B0604020202020204" pitchFamily="34" charset="0"/>
              <a:buChar char="•"/>
            </a:pPr>
            <a:r>
              <a:rPr lang="en-US" sz="3200" b="1" i="0" dirty="0">
                <a:effectLst/>
                <a:latin typeface="Nunito"/>
              </a:rPr>
              <a:t>Storage of food:</a:t>
            </a:r>
            <a:r>
              <a:rPr lang="en-US" sz="3200" b="0" i="0" dirty="0">
                <a:effectLst/>
                <a:latin typeface="Nunito"/>
              </a:rPr>
              <a:t> In some plants, modified Leaves are present which participate in storage of food.</a:t>
            </a:r>
          </a:p>
          <a:p>
            <a:pPr marL="0" indent="0">
              <a:buNone/>
            </a:pPr>
            <a:endParaRPr lang="ru-KZ" dirty="0"/>
          </a:p>
        </p:txBody>
      </p:sp>
    </p:spTree>
    <p:extLst>
      <p:ext uri="{BB962C8B-B14F-4D97-AF65-F5344CB8AC3E}">
        <p14:creationId xmlns:p14="http://schemas.microsoft.com/office/powerpoint/2010/main" val="372030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863B13-EBC6-4A9E-99D3-CDC026B70189}"/>
              </a:ext>
            </a:extLst>
          </p:cNvPr>
          <p:cNvSpPr>
            <a:spLocks noGrp="1"/>
          </p:cNvSpPr>
          <p:nvPr>
            <p:ph type="title"/>
          </p:nvPr>
        </p:nvSpPr>
        <p:spPr>
          <a:xfrm>
            <a:off x="772212" y="120027"/>
            <a:ext cx="10515600" cy="1325563"/>
          </a:xfrm>
        </p:spPr>
        <p:txBody>
          <a:bodyPr>
            <a:normAutofit/>
          </a:bodyPr>
          <a:lstStyle/>
          <a:p>
            <a:pPr algn="ctr"/>
            <a:r>
              <a:rPr lang="en-GB" sz="3600" b="1" dirty="0"/>
              <a:t>Anatomical structure of leaves </a:t>
            </a:r>
            <a:endParaRPr lang="ru-KZ" sz="3600" b="1" dirty="0"/>
          </a:p>
        </p:txBody>
      </p:sp>
      <p:pic>
        <p:nvPicPr>
          <p:cNvPr id="5" name="Объект 4">
            <a:extLst>
              <a:ext uri="{FF2B5EF4-FFF2-40B4-BE49-F238E27FC236}">
                <a16:creationId xmlns:a16="http://schemas.microsoft.com/office/drawing/2014/main" id="{BB60613A-0266-4E04-9470-221E6A4C6C47}"/>
              </a:ext>
            </a:extLst>
          </p:cNvPr>
          <p:cNvPicPr>
            <a:picLocks noGrp="1" noChangeAspect="1"/>
          </p:cNvPicPr>
          <p:nvPr>
            <p:ph idx="1"/>
          </p:nvPr>
        </p:nvPicPr>
        <p:blipFill rotWithShape="1">
          <a:blip r:embed="rId2"/>
          <a:srcRect l="19210" t="21502" r="21200" b="8309"/>
          <a:stretch/>
        </p:blipFill>
        <p:spPr>
          <a:xfrm>
            <a:off x="1659116" y="1445590"/>
            <a:ext cx="8248455" cy="5414629"/>
          </a:xfrm>
        </p:spPr>
      </p:pic>
      <p:sp>
        <p:nvSpPr>
          <p:cNvPr id="7" name="TextBox 6">
            <a:extLst>
              <a:ext uri="{FF2B5EF4-FFF2-40B4-BE49-F238E27FC236}">
                <a16:creationId xmlns:a16="http://schemas.microsoft.com/office/drawing/2014/main" id="{AAE6C0DE-3C57-4551-BAB8-EF48B3DFBC68}"/>
              </a:ext>
            </a:extLst>
          </p:cNvPr>
          <p:cNvSpPr txBox="1"/>
          <p:nvPr/>
        </p:nvSpPr>
        <p:spPr>
          <a:xfrm>
            <a:off x="8131277" y="6460974"/>
            <a:ext cx="3913239" cy="307777"/>
          </a:xfrm>
          <a:prstGeom prst="rect">
            <a:avLst/>
          </a:prstGeom>
          <a:noFill/>
        </p:spPr>
        <p:txBody>
          <a:bodyPr wrap="square">
            <a:spAutoFit/>
          </a:bodyPr>
          <a:lstStyle/>
          <a:p>
            <a:r>
              <a:rPr lang="ru-KZ" sz="1400" dirty="0"/>
              <a:t>https://www.carlsonstockart.com/gallery/botany</a:t>
            </a:r>
            <a:r>
              <a:rPr lang="ru-KZ" sz="1200" dirty="0"/>
              <a:t>/</a:t>
            </a:r>
          </a:p>
        </p:txBody>
      </p:sp>
    </p:spTree>
    <p:extLst>
      <p:ext uri="{BB962C8B-B14F-4D97-AF65-F5344CB8AC3E}">
        <p14:creationId xmlns:p14="http://schemas.microsoft.com/office/powerpoint/2010/main" val="360870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E1FC7A-81F6-46AF-A978-89170D597D25}"/>
              </a:ext>
            </a:extLst>
          </p:cNvPr>
          <p:cNvSpPr>
            <a:spLocks noGrp="1"/>
          </p:cNvSpPr>
          <p:nvPr>
            <p:ph idx="1"/>
          </p:nvPr>
        </p:nvSpPr>
        <p:spPr>
          <a:xfrm>
            <a:off x="511205" y="212005"/>
            <a:ext cx="11178031" cy="4351338"/>
          </a:xfrm>
        </p:spPr>
        <p:txBody>
          <a:bodyPr>
            <a:normAutofit lnSpcReduction="10000"/>
          </a:bodyPr>
          <a:lstStyle/>
          <a:p>
            <a:pPr marL="0" indent="0">
              <a:buNone/>
            </a:pPr>
            <a:r>
              <a:rPr lang="en-US" b="1" i="0" dirty="0">
                <a:solidFill>
                  <a:srgbClr val="000000"/>
                </a:solidFill>
                <a:effectLst/>
              </a:rPr>
              <a:t>mesophyll</a:t>
            </a:r>
            <a:r>
              <a:rPr lang="en-US" b="0" i="0" dirty="0">
                <a:solidFill>
                  <a:srgbClr val="000000"/>
                </a:solidFill>
                <a:effectLst/>
              </a:rPr>
              <a:t> - the chlorophyll-containing leaf tissue located between the upper and lower epidermis. These cells convert sunlight into usable chemical energy for the plant.</a:t>
            </a:r>
            <a:r>
              <a:rPr lang="en-US" b="1" i="0" dirty="0">
                <a:solidFill>
                  <a:srgbClr val="000000"/>
                </a:solidFill>
                <a:effectLst/>
              </a:rPr>
              <a:t> </a:t>
            </a:r>
          </a:p>
          <a:p>
            <a:pPr marL="0" indent="0">
              <a:buNone/>
            </a:pPr>
            <a:r>
              <a:rPr lang="en-US" b="1" i="0" dirty="0">
                <a:solidFill>
                  <a:srgbClr val="000000"/>
                </a:solidFill>
                <a:effectLst/>
              </a:rPr>
              <a:t>spongy mesophyll</a:t>
            </a:r>
            <a:r>
              <a:rPr lang="en-US" b="0" i="0" dirty="0">
                <a:solidFill>
                  <a:srgbClr val="000000"/>
                </a:solidFill>
                <a:effectLst/>
              </a:rPr>
              <a:t> - the layer below the palisade mesophyll; it has irregularly-shaped cells with many air spaces between the cells. </a:t>
            </a:r>
            <a:br>
              <a:rPr lang="en-US" dirty="0"/>
            </a:br>
            <a:r>
              <a:rPr lang="en-US" b="1" i="0" dirty="0">
                <a:solidFill>
                  <a:srgbClr val="000000"/>
                </a:solidFill>
                <a:effectLst/>
              </a:rPr>
              <a:t>palisade mesophyll</a:t>
            </a:r>
            <a:r>
              <a:rPr lang="en-US" b="0" i="0" dirty="0">
                <a:solidFill>
                  <a:srgbClr val="000000"/>
                </a:solidFill>
                <a:effectLst/>
              </a:rPr>
              <a:t> - a layer of elongated cells located under the upper epidermis. These cells contain most of the leaf's </a:t>
            </a:r>
            <a:r>
              <a:rPr lang="en-US" b="0" i="0" dirty="0" err="1">
                <a:solidFill>
                  <a:srgbClr val="000000"/>
                </a:solidFill>
                <a:effectLst/>
              </a:rPr>
              <a:t>chlorophyl</a:t>
            </a:r>
            <a:r>
              <a:rPr lang="en-US" b="0" i="0" dirty="0">
                <a:solidFill>
                  <a:srgbClr val="000000"/>
                </a:solidFill>
                <a:effectLst/>
              </a:rPr>
              <a:t> converting sunlight into usable chemical energy for the plant.</a:t>
            </a:r>
            <a:br>
              <a:rPr lang="en-US" dirty="0"/>
            </a:br>
            <a:r>
              <a:rPr lang="en-US" b="1" dirty="0"/>
              <a:t>air space </a:t>
            </a:r>
            <a:r>
              <a:rPr lang="en-US" dirty="0"/>
              <a:t>- intercellular gaps within the spongy mesophyll. These gaps are filled with gas that the plant uses (carbon dioxide - CO</a:t>
            </a:r>
            <a:r>
              <a:rPr lang="en-US" sz="1600" dirty="0"/>
              <a:t>2</a:t>
            </a:r>
            <a:r>
              <a:rPr lang="en-US" dirty="0"/>
              <a:t> ) and gases that the plant is expelling (oxygen - O</a:t>
            </a:r>
            <a:r>
              <a:rPr lang="en-US" sz="1600" dirty="0"/>
              <a:t>2</a:t>
            </a:r>
            <a:r>
              <a:rPr lang="en-US" dirty="0"/>
              <a:t>, and water vapor).</a:t>
            </a:r>
            <a:endParaRPr lang="ru-KZ" dirty="0"/>
          </a:p>
        </p:txBody>
      </p:sp>
      <p:pic>
        <p:nvPicPr>
          <p:cNvPr id="9218" name="Picture 2" descr="Why do plants need mesophyll cell? What is its purpose and pathology? |  Socratic">
            <a:extLst>
              <a:ext uri="{FF2B5EF4-FFF2-40B4-BE49-F238E27FC236}">
                <a16:creationId xmlns:a16="http://schemas.microsoft.com/office/drawing/2014/main" id="{4F3957D3-05AD-406B-8317-79A554441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146" y="4285558"/>
            <a:ext cx="5072013" cy="236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2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B184DE8-38F3-4688-8C9F-EB5F2B80FF58}"/>
              </a:ext>
            </a:extLst>
          </p:cNvPr>
          <p:cNvSpPr>
            <a:spLocks noGrp="1"/>
          </p:cNvSpPr>
          <p:nvPr>
            <p:ph idx="1"/>
          </p:nvPr>
        </p:nvSpPr>
        <p:spPr>
          <a:xfrm>
            <a:off x="420279" y="433633"/>
            <a:ext cx="5578311" cy="6146277"/>
          </a:xfrm>
        </p:spPr>
        <p:txBody>
          <a:bodyPr/>
          <a:lstStyle/>
          <a:p>
            <a:pPr marL="0" indent="0">
              <a:buNone/>
            </a:pPr>
            <a:r>
              <a:rPr lang="en-US" b="1" i="0" dirty="0">
                <a:solidFill>
                  <a:srgbClr val="000000"/>
                </a:solidFill>
                <a:effectLst/>
              </a:rPr>
              <a:t>guard cell</a:t>
            </a:r>
            <a:r>
              <a:rPr lang="en-US" b="0" i="0" dirty="0">
                <a:solidFill>
                  <a:srgbClr val="000000"/>
                </a:solidFill>
                <a:effectLst/>
              </a:rPr>
              <a:t> - one of a pair of sausage-shaped cells that surround a stoma (a pore in a leaf). Guard cells change shape (as light and humidity change), causing the stoma to open and close.</a:t>
            </a:r>
            <a:br>
              <a:rPr lang="en-US" dirty="0"/>
            </a:br>
            <a:r>
              <a:rPr lang="en-US" b="1" i="0" dirty="0">
                <a:solidFill>
                  <a:srgbClr val="000000"/>
                </a:solidFill>
                <a:effectLst/>
              </a:rPr>
              <a:t>stoma</a:t>
            </a:r>
            <a:r>
              <a:rPr lang="en-US" b="0" i="0" dirty="0">
                <a:solidFill>
                  <a:srgbClr val="000000"/>
                </a:solidFill>
                <a:effectLst/>
              </a:rPr>
              <a:t> - (plural stomata) a pore (or opening) in a </a:t>
            </a:r>
            <a:r>
              <a:rPr lang="en-US" b="0" i="0" dirty="0">
                <a:effectLst/>
                <a:hlinkClick r:id="rId2"/>
              </a:rPr>
              <a:t>plant's</a:t>
            </a:r>
            <a:r>
              <a:rPr lang="en-US" b="0" i="0" dirty="0">
                <a:solidFill>
                  <a:srgbClr val="000000"/>
                </a:solidFill>
                <a:effectLst/>
              </a:rPr>
              <a:t> leaves where water vapor and other gases leave and enter the plant. Stomata are formed by two guard cells that regulate the opening and closing of the pore. Generally, many more stomata are on the bottom of a leaf than on the top.</a:t>
            </a:r>
            <a:endParaRPr lang="en-US" dirty="0"/>
          </a:p>
          <a:p>
            <a:endParaRPr lang="ru-KZ" dirty="0"/>
          </a:p>
        </p:txBody>
      </p:sp>
      <p:pic>
        <p:nvPicPr>
          <p:cNvPr id="10242" name="Picture 2" descr="Guard cell - Wikipedia">
            <a:extLst>
              <a:ext uri="{FF2B5EF4-FFF2-40B4-BE49-F238E27FC236}">
                <a16:creationId xmlns:a16="http://schemas.microsoft.com/office/drawing/2014/main" id="{D30065E7-D59B-4C29-8DD2-061489D6A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590" y="1265794"/>
            <a:ext cx="609600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103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0E81724-95B2-4252-B075-2B9D10534674}"/>
              </a:ext>
            </a:extLst>
          </p:cNvPr>
          <p:cNvSpPr>
            <a:spLocks noGrp="1"/>
          </p:cNvSpPr>
          <p:nvPr>
            <p:ph idx="1"/>
          </p:nvPr>
        </p:nvSpPr>
        <p:spPr>
          <a:xfrm>
            <a:off x="838200" y="835810"/>
            <a:ext cx="10515600" cy="4351338"/>
          </a:xfrm>
        </p:spPr>
        <p:txBody>
          <a:bodyPr/>
          <a:lstStyle/>
          <a:p>
            <a:pPr marL="0" indent="0">
              <a:buNone/>
            </a:pPr>
            <a:endParaRPr lang="en-US" b="1" i="0" dirty="0">
              <a:solidFill>
                <a:srgbClr val="000000"/>
              </a:solidFill>
              <a:effectLst/>
              <a:latin typeface="Times New Roman" panose="02020603050405020304" pitchFamily="18" charset="0"/>
            </a:endParaRPr>
          </a:p>
          <a:p>
            <a:pPr marL="0" indent="0">
              <a:buNone/>
            </a:pPr>
            <a:r>
              <a:rPr lang="en-US" b="1" i="0" dirty="0">
                <a:solidFill>
                  <a:srgbClr val="000000"/>
                </a:solidFill>
                <a:effectLst/>
              </a:rPr>
              <a:t>chlorophyll</a:t>
            </a:r>
            <a:r>
              <a:rPr lang="en-US" b="0" i="0" dirty="0">
                <a:solidFill>
                  <a:srgbClr val="000000"/>
                </a:solidFill>
                <a:effectLst/>
              </a:rPr>
              <a:t> - a molecule in leaves that can use light energy from sunlight to turn water and carbon dioxide gas into sugar and oxygen (this process is called photosynthesis). Chlorophyll is magnesium-based and is green.</a:t>
            </a:r>
          </a:p>
          <a:p>
            <a:pPr marL="0" indent="0">
              <a:buNone/>
            </a:pPr>
            <a:br>
              <a:rPr lang="en-US" dirty="0"/>
            </a:br>
            <a:r>
              <a:rPr lang="en-US" b="1" i="0" dirty="0">
                <a:solidFill>
                  <a:srgbClr val="000000"/>
                </a:solidFill>
                <a:effectLst/>
              </a:rPr>
              <a:t>photosynthesis</a:t>
            </a:r>
            <a:r>
              <a:rPr lang="en-US" b="0" i="0" dirty="0">
                <a:solidFill>
                  <a:srgbClr val="000000"/>
                </a:solidFill>
                <a:effectLst/>
              </a:rPr>
              <a:t> - the process in which </a:t>
            </a:r>
            <a:r>
              <a:rPr lang="en-US" b="0" i="0" dirty="0">
                <a:effectLst/>
                <a:hlinkClick r:id="rId2"/>
              </a:rPr>
              <a:t>plants</a:t>
            </a:r>
            <a:r>
              <a:rPr lang="en-US" b="0" i="0" dirty="0">
                <a:solidFill>
                  <a:srgbClr val="000000"/>
                </a:solidFill>
                <a:effectLst/>
              </a:rPr>
              <a:t> convert sunlight, water, and </a:t>
            </a:r>
            <a:r>
              <a:rPr lang="en-US" b="0" i="0" dirty="0">
                <a:effectLst/>
                <a:hlinkClick r:id="rId3"/>
              </a:rPr>
              <a:t>carbon dioxide</a:t>
            </a:r>
            <a:r>
              <a:rPr lang="en-US" b="0" i="0" dirty="0">
                <a:solidFill>
                  <a:srgbClr val="000000"/>
                </a:solidFill>
                <a:effectLst/>
              </a:rPr>
              <a:t> into food energy (sugars and starches), oxygen and water. </a:t>
            </a:r>
            <a:r>
              <a:rPr lang="en-US" b="0" i="0" dirty="0">
                <a:effectLst/>
                <a:hlinkClick r:id="rId4"/>
              </a:rPr>
              <a:t>Chlorophyll</a:t>
            </a:r>
            <a:r>
              <a:rPr lang="en-US" b="0" i="0" dirty="0">
                <a:solidFill>
                  <a:srgbClr val="000000"/>
                </a:solidFill>
                <a:effectLst/>
              </a:rPr>
              <a:t> or closely-related pigments (substances that color the plant) are essential to the photosynthetic process.</a:t>
            </a:r>
            <a:endParaRPr lang="ru-KZ" dirty="0"/>
          </a:p>
        </p:txBody>
      </p:sp>
    </p:spTree>
    <p:extLst>
      <p:ext uri="{BB962C8B-B14F-4D97-AF65-F5344CB8AC3E}">
        <p14:creationId xmlns:p14="http://schemas.microsoft.com/office/powerpoint/2010/main" val="307872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FC70726-579F-40DB-9483-141361895AF2}"/>
              </a:ext>
            </a:extLst>
          </p:cNvPr>
          <p:cNvSpPr>
            <a:spLocks noGrp="1"/>
          </p:cNvSpPr>
          <p:nvPr>
            <p:ph idx="1"/>
          </p:nvPr>
        </p:nvSpPr>
        <p:spPr>
          <a:xfrm>
            <a:off x="649664" y="1005493"/>
            <a:ext cx="10515600" cy="4351338"/>
          </a:xfrm>
        </p:spPr>
        <p:txBody>
          <a:bodyPr/>
          <a:lstStyle/>
          <a:p>
            <a:r>
              <a:rPr lang="en-US" b="1" i="0" dirty="0">
                <a:solidFill>
                  <a:srgbClr val="000000"/>
                </a:solidFill>
                <a:effectLst/>
              </a:rPr>
              <a:t>cuticle</a:t>
            </a:r>
            <a:r>
              <a:rPr lang="en-US" b="0" i="0" dirty="0">
                <a:solidFill>
                  <a:srgbClr val="000000"/>
                </a:solidFill>
                <a:effectLst/>
              </a:rPr>
              <a:t> - the waxy, water-repelling layer on the outer surface of a leaf that helps keep it from dying out (and protect it from invading bacteria, insects, and fungi). The cuticle is secreted by the epidermis (including the guard cells) and is often thinner on the underside of leaves. The cuticle is generally thicker on plants that live in dry environments.</a:t>
            </a:r>
            <a:br>
              <a:rPr lang="en-US" dirty="0"/>
            </a:br>
            <a:br>
              <a:rPr lang="en-US" dirty="0"/>
            </a:br>
            <a:r>
              <a:rPr lang="en-US" b="1" i="0" dirty="0">
                <a:solidFill>
                  <a:srgbClr val="000000"/>
                </a:solidFill>
                <a:effectLst/>
              </a:rPr>
              <a:t>epidermis</a:t>
            </a:r>
            <a:r>
              <a:rPr lang="en-US" b="0" i="0" dirty="0">
                <a:solidFill>
                  <a:srgbClr val="000000"/>
                </a:solidFill>
                <a:effectLst/>
              </a:rPr>
              <a:t> - the protective, </a:t>
            </a:r>
            <a:r>
              <a:rPr lang="en-US" b="0" i="0" dirty="0" err="1">
                <a:solidFill>
                  <a:srgbClr val="000000"/>
                </a:solidFill>
                <a:effectLst/>
              </a:rPr>
              <a:t>outler</a:t>
            </a:r>
            <a:r>
              <a:rPr lang="en-US" b="0" i="0" dirty="0">
                <a:solidFill>
                  <a:srgbClr val="000000"/>
                </a:solidFill>
                <a:effectLst/>
              </a:rPr>
              <a:t> layer of cells on the surface of a leaf. The guard cells (and stoma) are part of the epidermis. The surface of many leaves is coated with a waxy cuticle which is secreted by the epidermis.</a:t>
            </a:r>
            <a:endParaRPr lang="ru-KZ" dirty="0"/>
          </a:p>
        </p:txBody>
      </p:sp>
    </p:spTree>
    <p:extLst>
      <p:ext uri="{BB962C8B-B14F-4D97-AF65-F5344CB8AC3E}">
        <p14:creationId xmlns:p14="http://schemas.microsoft.com/office/powerpoint/2010/main" val="359234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138696E9-94A9-414D-A2BA-89F4A2B02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402" y="735806"/>
            <a:ext cx="8505513" cy="538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67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85482B-C07C-411D-94F7-BFBE5EE56EED}"/>
              </a:ext>
            </a:extLst>
          </p:cNvPr>
          <p:cNvSpPr>
            <a:spLocks noGrp="1"/>
          </p:cNvSpPr>
          <p:nvPr>
            <p:ph type="title"/>
          </p:nvPr>
        </p:nvSpPr>
        <p:spPr>
          <a:xfrm>
            <a:off x="838200" y="500062"/>
            <a:ext cx="10515600" cy="1325563"/>
          </a:xfrm>
        </p:spPr>
        <p:txBody>
          <a:bodyPr/>
          <a:lstStyle/>
          <a:p>
            <a:r>
              <a:rPr lang="en-US" b="1" i="0" dirty="0">
                <a:solidFill>
                  <a:srgbClr val="273239"/>
                </a:solidFill>
                <a:effectLst/>
                <a:latin typeface="Nunito"/>
              </a:rPr>
              <a:t>Key Points on Leaves</a:t>
            </a:r>
            <a:br>
              <a:rPr lang="en-US" b="1" i="0" dirty="0">
                <a:solidFill>
                  <a:srgbClr val="273239"/>
                </a:solidFill>
                <a:effectLst/>
                <a:latin typeface="Nunito"/>
              </a:rPr>
            </a:br>
            <a:endParaRPr lang="ru-KZ" dirty="0"/>
          </a:p>
        </p:txBody>
      </p:sp>
      <p:sp>
        <p:nvSpPr>
          <p:cNvPr id="3" name="Объект 2">
            <a:extLst>
              <a:ext uri="{FF2B5EF4-FFF2-40B4-BE49-F238E27FC236}">
                <a16:creationId xmlns:a16="http://schemas.microsoft.com/office/drawing/2014/main" id="{ED99D849-28AC-4469-A203-59B220F684CC}"/>
              </a:ext>
            </a:extLst>
          </p:cNvPr>
          <p:cNvSpPr>
            <a:spLocks noGrp="1"/>
          </p:cNvSpPr>
          <p:nvPr>
            <p:ph idx="1"/>
          </p:nvPr>
        </p:nvSpPr>
        <p:spPr/>
        <p:txBody>
          <a:bodyPr>
            <a:normAutofit lnSpcReduction="10000"/>
          </a:bodyPr>
          <a:lstStyle/>
          <a:p>
            <a:pPr algn="l" fontAlgn="base">
              <a:buFont typeface="+mj-lt"/>
              <a:buAutoNum type="arabicPeriod"/>
            </a:pPr>
            <a:r>
              <a:rPr lang="en-US" b="0" i="0" dirty="0">
                <a:effectLst/>
              </a:rPr>
              <a:t>The photosynthetic pigment chlorophyll is present in Leaves, which are located at the stem’s nodes.</a:t>
            </a:r>
          </a:p>
          <a:p>
            <a:pPr algn="l" fontAlgn="base">
              <a:buFont typeface="+mj-lt"/>
              <a:buAutoNum type="arabicPeriod" startAt="2"/>
            </a:pPr>
            <a:r>
              <a:rPr lang="en-US" b="0" i="0" dirty="0">
                <a:effectLst/>
              </a:rPr>
              <a:t>A leaf is composed of three primary parts: the petiole, the lamina, and the base of the leaf.</a:t>
            </a:r>
          </a:p>
          <a:p>
            <a:pPr algn="l" fontAlgn="base">
              <a:buFont typeface="+mj-lt"/>
              <a:buAutoNum type="arabicPeriod" startAt="3"/>
            </a:pPr>
            <a:r>
              <a:rPr lang="en-US" b="0" i="0" dirty="0">
                <a:effectLst/>
              </a:rPr>
              <a:t>Simple Leaves and complex Leaves are the two different kinds of Leaves.</a:t>
            </a:r>
          </a:p>
          <a:p>
            <a:pPr algn="l" fontAlgn="base">
              <a:buFont typeface="+mj-lt"/>
              <a:buAutoNum type="arabicPeriod" startAt="4"/>
            </a:pPr>
            <a:r>
              <a:rPr lang="en-US" b="0" i="0" dirty="0">
                <a:effectLst/>
              </a:rPr>
              <a:t>They assist in the process of removing extra water from the plant’s aerial portions and carry out photosynthesis.</a:t>
            </a:r>
          </a:p>
          <a:p>
            <a:pPr algn="l" fontAlgn="base">
              <a:buFont typeface="+mj-lt"/>
              <a:buAutoNum type="arabicPeriod" startAt="5"/>
            </a:pPr>
            <a:r>
              <a:rPr lang="en-US" b="0" i="0" dirty="0">
                <a:effectLst/>
              </a:rPr>
              <a:t>Their ability to adapt to different settings is aided by their modification in the form of scales, tendrils, hooks, and spines.</a:t>
            </a:r>
          </a:p>
          <a:p>
            <a:endParaRPr lang="ru-KZ" dirty="0"/>
          </a:p>
        </p:txBody>
      </p:sp>
    </p:spTree>
    <p:extLst>
      <p:ext uri="{BB962C8B-B14F-4D97-AF65-F5344CB8AC3E}">
        <p14:creationId xmlns:p14="http://schemas.microsoft.com/office/powerpoint/2010/main" val="390448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7BC6FB-BAEA-4255-B534-91D25C1C6EC0}"/>
              </a:ext>
            </a:extLst>
          </p:cNvPr>
          <p:cNvSpPr>
            <a:spLocks noGrp="1"/>
          </p:cNvSpPr>
          <p:nvPr>
            <p:ph type="title"/>
          </p:nvPr>
        </p:nvSpPr>
        <p:spPr>
          <a:xfrm>
            <a:off x="640237" y="22143"/>
            <a:ext cx="10515600" cy="1325563"/>
          </a:xfrm>
        </p:spPr>
        <p:txBody>
          <a:bodyPr>
            <a:normAutofit/>
          </a:bodyPr>
          <a:lstStyle/>
          <a:p>
            <a:r>
              <a:rPr lang="en-GB" sz="4000" b="1" dirty="0"/>
              <a:t>Morphology of leave </a:t>
            </a:r>
            <a:endParaRPr lang="ru-KZ" sz="4000" b="1" dirty="0"/>
          </a:p>
        </p:txBody>
      </p:sp>
      <p:sp>
        <p:nvSpPr>
          <p:cNvPr id="3" name="Объект 2">
            <a:extLst>
              <a:ext uri="{FF2B5EF4-FFF2-40B4-BE49-F238E27FC236}">
                <a16:creationId xmlns:a16="http://schemas.microsoft.com/office/drawing/2014/main" id="{B46B2553-0236-42C1-A0B3-DCE6B30613A9}"/>
              </a:ext>
            </a:extLst>
          </p:cNvPr>
          <p:cNvSpPr>
            <a:spLocks noGrp="1"/>
          </p:cNvSpPr>
          <p:nvPr>
            <p:ph idx="1"/>
          </p:nvPr>
        </p:nvSpPr>
        <p:spPr>
          <a:xfrm>
            <a:off x="187751" y="2143175"/>
            <a:ext cx="7184010" cy="4351338"/>
          </a:xfrm>
        </p:spPr>
        <p:txBody>
          <a:bodyPr>
            <a:normAutofit fontScale="77500" lnSpcReduction="20000"/>
          </a:bodyPr>
          <a:lstStyle/>
          <a:p>
            <a:pPr algn="just"/>
            <a:r>
              <a:rPr lang="en-US" b="0" i="0" dirty="0">
                <a:effectLst/>
                <a:latin typeface="Poppins"/>
              </a:rPr>
              <a:t>Generally, leaf base, petiole, and lamina, together form the main parts of a  leaf.</a:t>
            </a:r>
          </a:p>
          <a:p>
            <a:pPr algn="just">
              <a:buFont typeface="Arial" panose="020B0604020202020204" pitchFamily="34" charset="0"/>
              <a:buChar char="•"/>
            </a:pPr>
            <a:r>
              <a:rPr lang="en-US" b="1" i="0" dirty="0">
                <a:effectLst/>
                <a:latin typeface="Poppins"/>
              </a:rPr>
              <a:t>Leaf Base: </a:t>
            </a:r>
            <a:r>
              <a:rPr lang="en-US" b="0" i="0" dirty="0">
                <a:effectLst/>
                <a:latin typeface="Poppins"/>
              </a:rPr>
              <a:t>This is the part where a leaf attaches to the stem. Leaf base has two small leaf-like structure called stipules. In plants like paddy, wheat, and other monocotyledons, this leaf base is wide and masks the stem.</a:t>
            </a:r>
          </a:p>
          <a:p>
            <a:pPr algn="just">
              <a:buFont typeface="Arial" panose="020B0604020202020204" pitchFamily="34" charset="0"/>
              <a:buChar char="•"/>
            </a:pPr>
            <a:r>
              <a:rPr lang="en-US" b="1" i="0" dirty="0">
                <a:effectLst/>
                <a:latin typeface="Poppins"/>
              </a:rPr>
              <a:t>Petiole: </a:t>
            </a:r>
            <a:r>
              <a:rPr lang="en-US" b="0" i="0" dirty="0">
                <a:effectLst/>
                <a:latin typeface="Poppins"/>
              </a:rPr>
              <a:t>Petiole is the long, thin, stalk that links the leaf blade to the stem.</a:t>
            </a:r>
          </a:p>
          <a:p>
            <a:pPr algn="just">
              <a:buFont typeface="Arial" panose="020B0604020202020204" pitchFamily="34" charset="0"/>
              <a:buChar char="•"/>
            </a:pPr>
            <a:r>
              <a:rPr lang="en-US" b="1" i="0" dirty="0">
                <a:effectLst/>
                <a:latin typeface="Poppins"/>
              </a:rPr>
              <a:t>Lamina: </a:t>
            </a:r>
            <a:r>
              <a:rPr lang="en-US" b="0" i="0" dirty="0">
                <a:effectLst/>
                <a:latin typeface="Poppins"/>
              </a:rPr>
              <a:t>Also known as leaf blade. It is the green, flat surface of the leaves. It consists of a small branched vein and veinlets. The vein that runs along the middle of the lamina is called midrib. Midrib divides the surface of the lamina into two. These veins and veinlets give rigidity to the leaf blade and help in the transportation of water and other substances.</a:t>
            </a:r>
          </a:p>
          <a:p>
            <a:endParaRPr lang="ru-KZ" dirty="0"/>
          </a:p>
        </p:txBody>
      </p:sp>
      <p:sp>
        <p:nvSpPr>
          <p:cNvPr id="5" name="TextBox 4">
            <a:extLst>
              <a:ext uri="{FF2B5EF4-FFF2-40B4-BE49-F238E27FC236}">
                <a16:creationId xmlns:a16="http://schemas.microsoft.com/office/drawing/2014/main" id="{C77C5866-1457-4595-AF8C-030F174C1489}"/>
              </a:ext>
            </a:extLst>
          </p:cNvPr>
          <p:cNvSpPr txBox="1"/>
          <p:nvPr/>
        </p:nvSpPr>
        <p:spPr>
          <a:xfrm>
            <a:off x="252560" y="1545385"/>
            <a:ext cx="11290954" cy="400110"/>
          </a:xfrm>
          <a:prstGeom prst="rect">
            <a:avLst/>
          </a:prstGeom>
          <a:noFill/>
        </p:spPr>
        <p:txBody>
          <a:bodyPr wrap="square">
            <a:spAutoFit/>
          </a:bodyPr>
          <a:lstStyle/>
          <a:p>
            <a:pPr algn="just"/>
            <a:r>
              <a:rPr lang="en-US" sz="2000" b="0" i="0" dirty="0">
                <a:effectLst/>
                <a:latin typeface="Poppins"/>
              </a:rPr>
              <a:t>Generally, leaf base, petiole, and lamina, together form the main parts of a  leaf.</a:t>
            </a:r>
          </a:p>
        </p:txBody>
      </p:sp>
      <p:pic>
        <p:nvPicPr>
          <p:cNvPr id="1030" name="Picture 6">
            <a:extLst>
              <a:ext uri="{FF2B5EF4-FFF2-40B4-BE49-F238E27FC236}">
                <a16:creationId xmlns:a16="http://schemas.microsoft.com/office/drawing/2014/main" id="{CB5856CC-145D-4466-8605-BAC81C2AEF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28" t="-2708" r="-1273" b="2708"/>
          <a:stretch/>
        </p:blipFill>
        <p:spPr bwMode="auto">
          <a:xfrm>
            <a:off x="7721338" y="1834995"/>
            <a:ext cx="4282911" cy="48644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BAC305D-4125-44E5-885A-B02D4A8BEF49}"/>
              </a:ext>
            </a:extLst>
          </p:cNvPr>
          <p:cNvSpPr txBox="1"/>
          <p:nvPr/>
        </p:nvSpPr>
        <p:spPr>
          <a:xfrm>
            <a:off x="5457335" y="684924"/>
            <a:ext cx="6094428" cy="369332"/>
          </a:xfrm>
          <a:prstGeom prst="rect">
            <a:avLst/>
          </a:prstGeom>
          <a:noFill/>
        </p:spPr>
        <p:txBody>
          <a:bodyPr wrap="square">
            <a:spAutoFit/>
          </a:bodyPr>
          <a:lstStyle/>
          <a:p>
            <a:r>
              <a:rPr lang="en-US" b="0" i="0" dirty="0">
                <a:effectLst/>
                <a:latin typeface="arial" panose="020B0604020202020204" pitchFamily="34" charset="0"/>
              </a:rPr>
              <a:t>A </a:t>
            </a:r>
            <a:r>
              <a:rPr lang="en-US" b="1" i="0" dirty="0">
                <a:effectLst/>
                <a:latin typeface="arial" panose="020B0604020202020204" pitchFamily="34" charset="0"/>
              </a:rPr>
              <a:t>leaf is</a:t>
            </a:r>
            <a:r>
              <a:rPr lang="en-US" b="0" i="0" dirty="0">
                <a:effectLst/>
                <a:latin typeface="arial" panose="020B0604020202020204" pitchFamily="34" charset="0"/>
              </a:rPr>
              <a:t> a green above-ground plant organ.</a:t>
            </a:r>
            <a:endParaRPr lang="ru-KZ" dirty="0"/>
          </a:p>
        </p:txBody>
      </p:sp>
    </p:spTree>
    <p:extLst>
      <p:ext uri="{BB962C8B-B14F-4D97-AF65-F5344CB8AC3E}">
        <p14:creationId xmlns:p14="http://schemas.microsoft.com/office/powerpoint/2010/main" val="182090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54EF0-1842-4CCC-A1F8-216C42234EB4}"/>
              </a:ext>
            </a:extLst>
          </p:cNvPr>
          <p:cNvSpPr>
            <a:spLocks noGrp="1"/>
          </p:cNvSpPr>
          <p:nvPr>
            <p:ph type="title"/>
          </p:nvPr>
        </p:nvSpPr>
        <p:spPr/>
        <p:txBody>
          <a:bodyPr/>
          <a:lstStyle/>
          <a:p>
            <a:r>
              <a:rPr lang="en-US" b="1" i="0" dirty="0">
                <a:solidFill>
                  <a:srgbClr val="444444"/>
                </a:solidFill>
                <a:effectLst/>
                <a:latin typeface="Poppins"/>
              </a:rPr>
              <a:t>Venation</a:t>
            </a:r>
            <a:br>
              <a:rPr lang="en-US" b="1" i="0" dirty="0">
                <a:solidFill>
                  <a:srgbClr val="444444"/>
                </a:solidFill>
                <a:effectLst/>
                <a:latin typeface="Poppins"/>
              </a:rPr>
            </a:br>
            <a:endParaRPr lang="ru-KZ" dirty="0"/>
          </a:p>
        </p:txBody>
      </p:sp>
      <p:sp>
        <p:nvSpPr>
          <p:cNvPr id="3" name="Объект 2">
            <a:extLst>
              <a:ext uri="{FF2B5EF4-FFF2-40B4-BE49-F238E27FC236}">
                <a16:creationId xmlns:a16="http://schemas.microsoft.com/office/drawing/2014/main" id="{C3E6CCB1-2685-4229-A72A-2A1FCDAFD32E}"/>
              </a:ext>
            </a:extLst>
          </p:cNvPr>
          <p:cNvSpPr>
            <a:spLocks noGrp="1"/>
          </p:cNvSpPr>
          <p:nvPr>
            <p:ph idx="1"/>
          </p:nvPr>
        </p:nvSpPr>
        <p:spPr>
          <a:xfrm>
            <a:off x="696798" y="1184603"/>
            <a:ext cx="7315986" cy="5084222"/>
          </a:xfrm>
        </p:spPr>
        <p:txBody>
          <a:bodyPr>
            <a:normAutofit/>
          </a:bodyPr>
          <a:lstStyle/>
          <a:p>
            <a:pPr algn="just"/>
            <a:r>
              <a:rPr lang="en-US" b="0" i="0" dirty="0">
                <a:effectLst/>
                <a:latin typeface="Poppins"/>
              </a:rPr>
              <a:t>Venation is defined as the arrangement of veins and the veinlets in the leaves. Different plants show different types of venation. Generally, there are two types of venation:</a:t>
            </a:r>
          </a:p>
          <a:p>
            <a:pPr algn="just">
              <a:buFont typeface="Arial" panose="020B0604020202020204" pitchFamily="34" charset="0"/>
              <a:buChar char="•"/>
            </a:pPr>
            <a:r>
              <a:rPr lang="en-US" b="1" i="0" dirty="0">
                <a:effectLst/>
                <a:latin typeface="Poppins"/>
              </a:rPr>
              <a:t>Reticulate venation:</a:t>
            </a:r>
            <a:r>
              <a:rPr lang="en-US" b="0" i="0" dirty="0">
                <a:effectLst/>
                <a:latin typeface="Poppins"/>
              </a:rPr>
              <a:t> In a reticulate venation, the veinlets are randomly arranged and form a complex network of veinlets. Ex: Dicotyledonous plants like a rose plant.</a:t>
            </a:r>
          </a:p>
          <a:p>
            <a:pPr algn="just"/>
            <a:r>
              <a:rPr lang="en-US" b="1" i="0" dirty="0">
                <a:effectLst/>
                <a:latin typeface="Poppins"/>
              </a:rPr>
              <a:t>Parallel venation:</a:t>
            </a:r>
            <a:r>
              <a:rPr lang="en-US" b="0" i="0" dirty="0">
                <a:effectLst/>
                <a:latin typeface="Poppins"/>
              </a:rPr>
              <a:t> In a parallel venation, the veinlets run parallel to each other. Ex: In monocotyledons like paddy.</a:t>
            </a:r>
          </a:p>
          <a:p>
            <a:pPr algn="just">
              <a:buFont typeface="Arial" panose="020B0604020202020204" pitchFamily="34" charset="0"/>
              <a:buChar char="•"/>
            </a:pPr>
            <a:endParaRPr lang="en-US" b="0" i="0" dirty="0">
              <a:solidFill>
                <a:srgbClr val="444444"/>
              </a:solidFill>
              <a:effectLst/>
              <a:latin typeface="Poppins"/>
            </a:endParaRPr>
          </a:p>
          <a:p>
            <a:endParaRPr lang="ru-KZ" dirty="0"/>
          </a:p>
        </p:txBody>
      </p:sp>
      <p:pic>
        <p:nvPicPr>
          <p:cNvPr id="2053" name="Picture 5" descr="Reticulate venation">
            <a:extLst>
              <a:ext uri="{FF2B5EF4-FFF2-40B4-BE49-F238E27FC236}">
                <a16:creationId xmlns:a16="http://schemas.microsoft.com/office/drawing/2014/main" id="{CF9F82C1-2950-41A0-A57E-01E6A1BB2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729" y="261938"/>
            <a:ext cx="2143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rallel venation">
            <a:extLst>
              <a:ext uri="{FF2B5EF4-FFF2-40B4-BE49-F238E27FC236}">
                <a16:creationId xmlns:a16="http://schemas.microsoft.com/office/drawing/2014/main" id="{37EAEB7A-0D7A-4110-9A2E-004E83B8B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479" y="3635375"/>
            <a:ext cx="1857375"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8FE00FD-073A-4FF0-921B-C462A34E12A1}"/>
              </a:ext>
            </a:extLst>
          </p:cNvPr>
          <p:cNvSpPr txBox="1"/>
          <p:nvPr/>
        </p:nvSpPr>
        <p:spPr>
          <a:xfrm>
            <a:off x="8897479" y="3192740"/>
            <a:ext cx="3419573" cy="369332"/>
          </a:xfrm>
          <a:prstGeom prst="rect">
            <a:avLst/>
          </a:prstGeom>
          <a:noFill/>
        </p:spPr>
        <p:txBody>
          <a:bodyPr wrap="square">
            <a:spAutoFit/>
          </a:bodyPr>
          <a:lstStyle/>
          <a:p>
            <a:r>
              <a:rPr lang="en-US" b="1" i="0" dirty="0">
                <a:solidFill>
                  <a:srgbClr val="444444"/>
                </a:solidFill>
                <a:effectLst/>
                <a:latin typeface="Poppins"/>
              </a:rPr>
              <a:t>Reticulate venation</a:t>
            </a:r>
            <a:endParaRPr lang="ru-KZ" dirty="0"/>
          </a:p>
        </p:txBody>
      </p:sp>
      <p:sp>
        <p:nvSpPr>
          <p:cNvPr id="12" name="TextBox 11">
            <a:extLst>
              <a:ext uri="{FF2B5EF4-FFF2-40B4-BE49-F238E27FC236}">
                <a16:creationId xmlns:a16="http://schemas.microsoft.com/office/drawing/2014/main" id="{032FDC00-9A6D-4C85-B761-5B78DFCBAD09}"/>
              </a:ext>
            </a:extLst>
          </p:cNvPr>
          <p:cNvSpPr txBox="1"/>
          <p:nvPr/>
        </p:nvSpPr>
        <p:spPr>
          <a:xfrm>
            <a:off x="8971960" y="6488668"/>
            <a:ext cx="6160416" cy="369332"/>
          </a:xfrm>
          <a:prstGeom prst="rect">
            <a:avLst/>
          </a:prstGeom>
          <a:noFill/>
        </p:spPr>
        <p:txBody>
          <a:bodyPr wrap="square">
            <a:spAutoFit/>
          </a:bodyPr>
          <a:lstStyle/>
          <a:p>
            <a:r>
              <a:rPr lang="en-US" b="1" i="0" dirty="0">
                <a:solidFill>
                  <a:srgbClr val="444444"/>
                </a:solidFill>
                <a:effectLst/>
                <a:latin typeface="Poppins"/>
              </a:rPr>
              <a:t>Parallel venation:</a:t>
            </a:r>
            <a:r>
              <a:rPr lang="en-US" b="0" i="0" dirty="0">
                <a:solidFill>
                  <a:srgbClr val="444444"/>
                </a:solidFill>
                <a:effectLst/>
                <a:latin typeface="Poppins"/>
              </a:rPr>
              <a:t> </a:t>
            </a:r>
            <a:endParaRPr lang="ru-KZ" dirty="0"/>
          </a:p>
        </p:txBody>
      </p:sp>
    </p:spTree>
    <p:extLst>
      <p:ext uri="{BB962C8B-B14F-4D97-AF65-F5344CB8AC3E}">
        <p14:creationId xmlns:p14="http://schemas.microsoft.com/office/powerpoint/2010/main" val="109722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2C57F3-AAAA-47C6-AD32-9F8DC549D817}"/>
              </a:ext>
            </a:extLst>
          </p:cNvPr>
          <p:cNvSpPr>
            <a:spLocks noGrp="1"/>
          </p:cNvSpPr>
          <p:nvPr>
            <p:ph type="title"/>
          </p:nvPr>
        </p:nvSpPr>
        <p:spPr/>
        <p:txBody>
          <a:bodyPr/>
          <a:lstStyle/>
          <a:p>
            <a:r>
              <a:rPr lang="en-US" b="1" i="0" dirty="0">
                <a:solidFill>
                  <a:srgbClr val="444444"/>
                </a:solidFill>
                <a:effectLst/>
                <a:latin typeface="inherit"/>
              </a:rPr>
              <a:t>Types of Leaves</a:t>
            </a:r>
            <a:br>
              <a:rPr lang="en-US" b="1" i="0" dirty="0">
                <a:solidFill>
                  <a:srgbClr val="444444"/>
                </a:solidFill>
                <a:effectLst/>
                <a:latin typeface="inherit"/>
              </a:rPr>
            </a:br>
            <a:endParaRPr lang="ru-KZ" dirty="0"/>
          </a:p>
        </p:txBody>
      </p:sp>
      <p:sp>
        <p:nvSpPr>
          <p:cNvPr id="3" name="Объект 2">
            <a:extLst>
              <a:ext uri="{FF2B5EF4-FFF2-40B4-BE49-F238E27FC236}">
                <a16:creationId xmlns:a16="http://schemas.microsoft.com/office/drawing/2014/main" id="{40EDFBF2-7362-4CC9-BA17-ACA70F8A2FA0}"/>
              </a:ext>
            </a:extLst>
          </p:cNvPr>
          <p:cNvSpPr>
            <a:spLocks noGrp="1"/>
          </p:cNvSpPr>
          <p:nvPr>
            <p:ph idx="1"/>
          </p:nvPr>
        </p:nvSpPr>
        <p:spPr>
          <a:xfrm>
            <a:off x="513736" y="1402837"/>
            <a:ext cx="7588045" cy="5090037"/>
          </a:xfrm>
        </p:spPr>
        <p:txBody>
          <a:bodyPr>
            <a:normAutofit fontScale="92500" lnSpcReduction="20000"/>
          </a:bodyPr>
          <a:lstStyle/>
          <a:p>
            <a:pPr algn="l"/>
            <a:r>
              <a:rPr lang="en-US" b="0" i="0" dirty="0">
                <a:effectLst/>
                <a:latin typeface="Poppins"/>
              </a:rPr>
              <a:t>There are two broad categories of leaves – simple and compound, which are further classified into different groups based on their shape, size, their arrangements on the stem,  leaves of flowering and non-flowering plants, and various other physical attributes.</a:t>
            </a:r>
          </a:p>
          <a:p>
            <a:pPr algn="l"/>
            <a:r>
              <a:rPr lang="en-US" b="0" i="0" dirty="0">
                <a:effectLst/>
                <a:latin typeface="Poppins"/>
              </a:rPr>
              <a:t>The two different types of leaves found in a plant are:</a:t>
            </a:r>
          </a:p>
          <a:p>
            <a:pPr algn="l"/>
            <a:r>
              <a:rPr lang="en-US" b="1" i="0" dirty="0">
                <a:effectLst/>
                <a:latin typeface="Poppins"/>
              </a:rPr>
              <a:t>Simple Leaf</a:t>
            </a:r>
          </a:p>
          <a:p>
            <a:pPr algn="l"/>
            <a:r>
              <a:rPr lang="en-US" b="0" i="0" dirty="0">
                <a:effectLst/>
                <a:latin typeface="Poppins"/>
              </a:rPr>
              <a:t>When a single lamina is connected to the main stem by a petiole, the leaf is said to be simple. </a:t>
            </a:r>
          </a:p>
          <a:p>
            <a:pPr algn="l"/>
            <a:r>
              <a:rPr lang="en-US" b="1" i="0" dirty="0">
                <a:effectLst/>
                <a:latin typeface="Poppins"/>
              </a:rPr>
              <a:t>Compound Leaf</a:t>
            </a:r>
          </a:p>
          <a:p>
            <a:pPr algn="l"/>
            <a:r>
              <a:rPr lang="en-US" b="0" i="0" dirty="0">
                <a:effectLst/>
                <a:latin typeface="Poppins"/>
              </a:rPr>
              <a:t>A compound leaf is a leaf made up of two or more leaflets.  In a compound leaf, the midrib of the leaf is branched into different leaflets and is connected by a single petiole. For </a:t>
            </a:r>
            <a:r>
              <a:rPr lang="en-US" b="0" i="0" dirty="0" err="1">
                <a:effectLst/>
                <a:latin typeface="Poppins"/>
              </a:rPr>
              <a:t>eg.</a:t>
            </a:r>
            <a:r>
              <a:rPr lang="en-US" b="0" i="0" dirty="0">
                <a:effectLst/>
                <a:latin typeface="Poppins"/>
              </a:rPr>
              <a:t>, Pea, palm leaves.</a:t>
            </a:r>
          </a:p>
          <a:p>
            <a:endParaRPr lang="ru-KZ" dirty="0"/>
          </a:p>
        </p:txBody>
      </p:sp>
      <p:pic>
        <p:nvPicPr>
          <p:cNvPr id="3074" name="Picture 2" descr="an example of (a) compound and (b) simple leaves | Download Scientific  Diagram">
            <a:extLst>
              <a:ext uri="{FF2B5EF4-FFF2-40B4-BE49-F238E27FC236}">
                <a16:creationId xmlns:a16="http://schemas.microsoft.com/office/drawing/2014/main" id="{FE9A0C5C-7771-4A4C-BB84-6EF6BA500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664" y="1571367"/>
            <a:ext cx="455233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43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86F94D1-0C26-48ED-8D7B-3A0D96543BB6}"/>
              </a:ext>
            </a:extLst>
          </p:cNvPr>
          <p:cNvSpPr>
            <a:spLocks noGrp="1"/>
          </p:cNvSpPr>
          <p:nvPr>
            <p:ph idx="1"/>
          </p:nvPr>
        </p:nvSpPr>
        <p:spPr>
          <a:xfrm>
            <a:off x="216310" y="422787"/>
            <a:ext cx="11137490" cy="6174658"/>
          </a:xfrm>
        </p:spPr>
        <p:txBody>
          <a:bodyPr>
            <a:normAutofit/>
          </a:bodyPr>
          <a:lstStyle/>
          <a:p>
            <a:pPr algn="just" rtl="0" fontAlgn="base">
              <a:spcBef>
                <a:spcPts val="0"/>
              </a:spcBef>
              <a:spcAft>
                <a:spcPts val="1000"/>
              </a:spcAft>
              <a:buFont typeface="Arial" panose="020B0604020202020204" pitchFamily="34" charset="0"/>
              <a:buChar char="•"/>
            </a:pPr>
            <a:r>
              <a:rPr lang="en-US" sz="1800" b="1" i="0" dirty="0">
                <a:effectLst/>
                <a:latin typeface="Poppins"/>
              </a:rPr>
              <a:t>Pinnately Compound Leaves:</a:t>
            </a:r>
            <a:r>
              <a:rPr lang="en-US" sz="1800" b="0" i="0" dirty="0">
                <a:effectLst/>
                <a:latin typeface="Poppins"/>
              </a:rPr>
              <a:t> Here, the midrib of the leaf becomes the branch on which different leaflets arise. A common axis connects all of the brochures. These are further divided into:</a:t>
            </a:r>
          </a:p>
          <a:p>
            <a:pPr marL="285750" algn="just" rtl="0" fontAlgn="base">
              <a:spcBef>
                <a:spcPts val="0"/>
              </a:spcBef>
              <a:spcAft>
                <a:spcPts val="1000"/>
              </a:spcAft>
              <a:buFont typeface="+mj-lt"/>
              <a:buAutoNum type="arabicPeriod"/>
            </a:pPr>
            <a:r>
              <a:rPr lang="en-US" sz="1800" b="1" i="0" dirty="0" err="1">
                <a:effectLst/>
                <a:latin typeface="Poppins"/>
              </a:rPr>
              <a:t>Unipinnate</a:t>
            </a:r>
            <a:r>
              <a:rPr lang="en-US" sz="1800" b="1" i="0" dirty="0">
                <a:effectLst/>
                <a:latin typeface="Poppins"/>
              </a:rPr>
              <a:t>:</a:t>
            </a:r>
            <a:r>
              <a:rPr lang="en-US" sz="1800" b="0" i="0" dirty="0">
                <a:effectLst/>
                <a:latin typeface="Poppins"/>
              </a:rPr>
              <a:t> The leaflets arise on each side of the axis of the leaf. </a:t>
            </a:r>
            <a:r>
              <a:rPr lang="en-US" sz="1800" b="1" i="0" dirty="0">
                <a:effectLst/>
                <a:latin typeface="Poppins"/>
              </a:rPr>
              <a:t>E.g</a:t>
            </a:r>
            <a:r>
              <a:rPr lang="en-US" sz="1800" b="0" i="0" dirty="0">
                <a:effectLst/>
                <a:latin typeface="Poppins"/>
              </a:rPr>
              <a:t>., cassia</a:t>
            </a:r>
            <a:endParaRPr lang="en-US" sz="1800" b="1" i="0" dirty="0">
              <a:effectLst/>
              <a:latin typeface="Poppins"/>
            </a:endParaRPr>
          </a:p>
          <a:p>
            <a:pPr marL="285750" algn="just" rtl="0" fontAlgn="base">
              <a:spcBef>
                <a:spcPts val="0"/>
              </a:spcBef>
              <a:spcAft>
                <a:spcPts val="1000"/>
              </a:spcAft>
              <a:buFont typeface="+mj-lt"/>
              <a:buAutoNum type="arabicPeriod"/>
            </a:pPr>
            <a:r>
              <a:rPr lang="en-US" sz="1800" b="1" i="0" dirty="0">
                <a:effectLst/>
                <a:latin typeface="Poppins"/>
              </a:rPr>
              <a:t>Bipinnate:</a:t>
            </a:r>
            <a:r>
              <a:rPr lang="en-US" sz="1800" b="0" i="0" dirty="0">
                <a:effectLst/>
                <a:latin typeface="Poppins"/>
              </a:rPr>
              <a:t> The leaflets arise from a second axis, which originates from the central axis. </a:t>
            </a:r>
            <a:r>
              <a:rPr lang="en-US" sz="1800" b="1" i="0" dirty="0">
                <a:effectLst/>
                <a:latin typeface="Poppins"/>
              </a:rPr>
              <a:t>E.g</a:t>
            </a:r>
            <a:r>
              <a:rPr lang="en-US" sz="1800" b="0" i="0" dirty="0">
                <a:effectLst/>
                <a:latin typeface="Poppins"/>
              </a:rPr>
              <a:t>., Acacia</a:t>
            </a:r>
            <a:endParaRPr lang="en-US" sz="1800" b="1" i="0" dirty="0">
              <a:effectLst/>
              <a:latin typeface="Poppins"/>
            </a:endParaRPr>
          </a:p>
          <a:p>
            <a:pPr marL="285750" algn="just" rtl="0" fontAlgn="base">
              <a:spcBef>
                <a:spcPts val="0"/>
              </a:spcBef>
              <a:spcAft>
                <a:spcPts val="1000"/>
              </a:spcAft>
              <a:buFont typeface="+mj-lt"/>
              <a:buAutoNum type="arabicPeriod"/>
            </a:pPr>
            <a:r>
              <a:rPr lang="en-US" sz="1800" b="1" i="0" dirty="0">
                <a:effectLst/>
                <a:latin typeface="Poppins"/>
              </a:rPr>
              <a:t>Tripinnate:</a:t>
            </a:r>
            <a:r>
              <a:rPr lang="en-US" sz="1800" b="0" i="0" dirty="0">
                <a:effectLst/>
                <a:latin typeface="Poppins"/>
              </a:rPr>
              <a:t> The leaflets arise from the tertiary axis that arises from the secondary axis. </a:t>
            </a:r>
            <a:r>
              <a:rPr lang="en-US" sz="1800" b="1" i="0" dirty="0">
                <a:effectLst/>
                <a:latin typeface="Poppins"/>
              </a:rPr>
              <a:t>E.g.</a:t>
            </a:r>
            <a:r>
              <a:rPr lang="en-US" sz="1800" b="0" i="0" dirty="0">
                <a:effectLst/>
                <a:latin typeface="Poppins"/>
              </a:rPr>
              <a:t>, Moringa</a:t>
            </a:r>
            <a:endParaRPr lang="en-US" sz="1800" b="1" i="0" dirty="0">
              <a:effectLst/>
              <a:latin typeface="Poppins"/>
            </a:endParaRPr>
          </a:p>
          <a:p>
            <a:pPr marL="285750" algn="just" rtl="0" fontAlgn="base">
              <a:spcBef>
                <a:spcPts val="0"/>
              </a:spcBef>
              <a:spcAft>
                <a:spcPts val="1000"/>
              </a:spcAft>
              <a:buFont typeface="+mj-lt"/>
              <a:buAutoNum type="arabicPeriod"/>
            </a:pPr>
            <a:r>
              <a:rPr lang="en-US" sz="1800" b="1" i="0" dirty="0">
                <a:effectLst/>
                <a:latin typeface="Poppins"/>
              </a:rPr>
              <a:t>Decompound:</a:t>
            </a:r>
            <a:r>
              <a:rPr lang="en-US" sz="1800" b="0" i="0" dirty="0">
                <a:effectLst/>
                <a:latin typeface="Poppins"/>
              </a:rPr>
              <a:t> If the leaflets have more than three pinnate, it is classified as decompound. </a:t>
            </a:r>
            <a:r>
              <a:rPr lang="en-US" sz="1800" b="1" i="0" dirty="0">
                <a:effectLst/>
                <a:latin typeface="Poppins"/>
              </a:rPr>
              <a:t>E.g</a:t>
            </a:r>
            <a:r>
              <a:rPr lang="en-US" sz="1800" b="0" i="0" dirty="0">
                <a:effectLst/>
                <a:latin typeface="Poppins"/>
              </a:rPr>
              <a:t>., Coriander</a:t>
            </a:r>
            <a:endParaRPr lang="en-US" sz="1800" b="1" i="0" dirty="0">
              <a:effectLst/>
              <a:latin typeface="Poppins"/>
            </a:endParaRPr>
          </a:p>
          <a:p>
            <a:pPr marL="285750" algn="just" rtl="0" fontAlgn="base">
              <a:spcBef>
                <a:spcPts val="0"/>
              </a:spcBef>
              <a:spcAft>
                <a:spcPts val="1000"/>
              </a:spcAft>
              <a:buFont typeface="+mj-lt"/>
              <a:buAutoNum type="arabicPeriod"/>
            </a:pPr>
            <a:r>
              <a:rPr lang="en-US" sz="1800" b="1" i="0" dirty="0">
                <a:effectLst/>
                <a:latin typeface="Poppins"/>
              </a:rPr>
              <a:t>Paripinnate:</a:t>
            </a:r>
            <a:r>
              <a:rPr lang="en-US" sz="1800" b="0" i="0" dirty="0">
                <a:effectLst/>
                <a:latin typeface="Poppins"/>
              </a:rPr>
              <a:t> The terminal leaflet is absent. </a:t>
            </a:r>
            <a:r>
              <a:rPr lang="en-US" sz="1800" b="1" i="0" dirty="0">
                <a:effectLst/>
                <a:latin typeface="Poppins"/>
              </a:rPr>
              <a:t>E.g</a:t>
            </a:r>
            <a:r>
              <a:rPr lang="en-US" sz="1800" b="0" i="0" dirty="0">
                <a:effectLst/>
                <a:latin typeface="Poppins"/>
              </a:rPr>
              <a:t>., Cassia.</a:t>
            </a:r>
            <a:endParaRPr lang="en-US" sz="1800" b="1" i="0" dirty="0">
              <a:effectLst/>
              <a:latin typeface="Poppins"/>
            </a:endParaRPr>
          </a:p>
          <a:p>
            <a:pPr marL="285750" algn="just" rtl="0" fontAlgn="base">
              <a:spcBef>
                <a:spcPts val="0"/>
              </a:spcBef>
              <a:spcAft>
                <a:spcPts val="0"/>
              </a:spcAft>
              <a:buFont typeface="+mj-lt"/>
              <a:buAutoNum type="arabicPeriod"/>
            </a:pPr>
            <a:r>
              <a:rPr lang="en-US" sz="1800" b="1" i="0" dirty="0" err="1">
                <a:effectLst/>
                <a:latin typeface="Poppins"/>
              </a:rPr>
              <a:t>Imparipinnate</a:t>
            </a:r>
            <a:r>
              <a:rPr lang="en-US" sz="1800" b="1" i="0" dirty="0">
                <a:effectLst/>
                <a:latin typeface="Poppins"/>
              </a:rPr>
              <a:t>:</a:t>
            </a:r>
            <a:r>
              <a:rPr lang="en-US" sz="1800" b="0" i="0" dirty="0">
                <a:effectLst/>
                <a:latin typeface="Poppins"/>
              </a:rPr>
              <a:t> If the terminal leaflet is odd, it is termed </a:t>
            </a:r>
            <a:r>
              <a:rPr lang="en-US" sz="1800" b="0" i="0" dirty="0" err="1">
                <a:effectLst/>
                <a:latin typeface="Poppins"/>
              </a:rPr>
              <a:t>imparipinnate</a:t>
            </a:r>
            <a:r>
              <a:rPr lang="en-US" sz="1800" b="0" i="0" dirty="0">
                <a:effectLst/>
                <a:latin typeface="Poppins"/>
              </a:rPr>
              <a:t>. </a:t>
            </a:r>
            <a:r>
              <a:rPr lang="en-US" sz="1800" b="1" i="0" dirty="0">
                <a:effectLst/>
                <a:latin typeface="Poppins"/>
              </a:rPr>
              <a:t>E.g</a:t>
            </a:r>
            <a:r>
              <a:rPr lang="en-US" sz="1800" b="0" i="0" dirty="0">
                <a:effectLst/>
                <a:latin typeface="Poppins"/>
              </a:rPr>
              <a:t>., Pea plants.</a:t>
            </a:r>
            <a:endParaRPr lang="en-US" sz="1800" b="1" i="0" dirty="0">
              <a:effectLst/>
              <a:latin typeface="Poppins"/>
            </a:endParaRPr>
          </a:p>
          <a:p>
            <a:pPr algn="just" rtl="0" fontAlgn="base">
              <a:spcBef>
                <a:spcPts val="0"/>
              </a:spcBef>
              <a:spcAft>
                <a:spcPts val="1000"/>
              </a:spcAft>
              <a:buFont typeface="Arial" panose="020B0604020202020204" pitchFamily="34" charset="0"/>
              <a:buChar char="•"/>
            </a:pPr>
            <a:endParaRPr lang="en-US" sz="1800" b="1" i="0" dirty="0">
              <a:effectLst/>
              <a:latin typeface="Poppins"/>
            </a:endParaRPr>
          </a:p>
          <a:p>
            <a:pPr algn="just" rtl="0" fontAlgn="base">
              <a:spcBef>
                <a:spcPts val="0"/>
              </a:spcBef>
              <a:spcAft>
                <a:spcPts val="1000"/>
              </a:spcAft>
              <a:buFont typeface="Arial" panose="020B0604020202020204" pitchFamily="34" charset="0"/>
              <a:buChar char="•"/>
            </a:pPr>
            <a:r>
              <a:rPr lang="en-US" sz="1800" b="1" i="0" dirty="0">
                <a:effectLst/>
                <a:latin typeface="Poppins"/>
              </a:rPr>
              <a:t>Palmately Compound:</a:t>
            </a:r>
            <a:r>
              <a:rPr lang="en-US" sz="1800" b="0" i="0" dirty="0">
                <a:effectLst/>
                <a:latin typeface="Poppins"/>
              </a:rPr>
              <a:t> In this type, the leaflets arise from a single point of origin and hence form like a palm of the hand. E.g., cotton leaves. It is further classified into:</a:t>
            </a:r>
          </a:p>
          <a:p>
            <a:pPr marL="285750" algn="just" rtl="0" fontAlgn="base">
              <a:spcBef>
                <a:spcPts val="0"/>
              </a:spcBef>
              <a:spcAft>
                <a:spcPts val="1000"/>
              </a:spcAft>
              <a:buFont typeface="+mj-lt"/>
              <a:buAutoNum type="arabicPeriod"/>
            </a:pPr>
            <a:r>
              <a:rPr lang="en-US" sz="1800" b="1" i="0" dirty="0">
                <a:effectLst/>
                <a:latin typeface="Poppins"/>
              </a:rPr>
              <a:t>Unifoliate:</a:t>
            </a:r>
            <a:r>
              <a:rPr lang="en-US" sz="1800" b="0" i="0" dirty="0">
                <a:effectLst/>
                <a:latin typeface="Poppins"/>
              </a:rPr>
              <a:t> Here, only one leaflet originates from the same point. </a:t>
            </a:r>
            <a:r>
              <a:rPr lang="en-US" sz="1800" b="1" i="0" dirty="0">
                <a:effectLst/>
                <a:latin typeface="Poppins"/>
              </a:rPr>
              <a:t>E.g.</a:t>
            </a:r>
            <a:r>
              <a:rPr lang="en-US" sz="1800" b="0" i="0" dirty="0">
                <a:effectLst/>
                <a:latin typeface="Poppins"/>
              </a:rPr>
              <a:t>, citrus fruits.</a:t>
            </a:r>
            <a:endParaRPr lang="en-US" sz="1800" b="1" i="0" dirty="0">
              <a:effectLst/>
              <a:latin typeface="Poppins"/>
            </a:endParaRPr>
          </a:p>
          <a:p>
            <a:pPr marL="285750" algn="just" rtl="0" fontAlgn="base">
              <a:spcBef>
                <a:spcPts val="0"/>
              </a:spcBef>
              <a:spcAft>
                <a:spcPts val="1000"/>
              </a:spcAft>
              <a:buFont typeface="+mj-lt"/>
              <a:buAutoNum type="arabicPeriod"/>
            </a:pPr>
            <a:r>
              <a:rPr lang="en-US" sz="1800" b="1" i="0" dirty="0">
                <a:effectLst/>
                <a:latin typeface="Poppins"/>
              </a:rPr>
              <a:t>Bifoliate:</a:t>
            </a:r>
            <a:r>
              <a:rPr lang="en-US" sz="1800" b="0" i="0" dirty="0">
                <a:effectLst/>
                <a:latin typeface="Poppins"/>
              </a:rPr>
              <a:t> Here, two leaflets arise from the same point. </a:t>
            </a:r>
            <a:r>
              <a:rPr lang="en-US" sz="1800" b="1" i="0" dirty="0" err="1">
                <a:effectLst/>
                <a:latin typeface="Poppins"/>
              </a:rPr>
              <a:t>Eg</a:t>
            </a:r>
            <a:r>
              <a:rPr lang="en-US" sz="1800" b="0" i="0" dirty="0">
                <a:effectLst/>
                <a:latin typeface="Poppins"/>
              </a:rPr>
              <a:t> Balanites.</a:t>
            </a:r>
            <a:endParaRPr lang="en-US" sz="1800" b="1" i="0" dirty="0">
              <a:effectLst/>
              <a:latin typeface="Poppins"/>
            </a:endParaRPr>
          </a:p>
          <a:p>
            <a:pPr marL="285750" algn="just" rtl="0" fontAlgn="base">
              <a:spcBef>
                <a:spcPts val="0"/>
              </a:spcBef>
              <a:spcAft>
                <a:spcPts val="1000"/>
              </a:spcAft>
              <a:buFont typeface="+mj-lt"/>
              <a:buAutoNum type="arabicPeriod"/>
            </a:pPr>
            <a:r>
              <a:rPr lang="en-US" sz="1800" b="1" i="0" dirty="0">
                <a:effectLst/>
                <a:latin typeface="Poppins"/>
              </a:rPr>
              <a:t>Trifoliate:</a:t>
            </a:r>
            <a:r>
              <a:rPr lang="en-US" sz="1800" b="0" i="0" dirty="0">
                <a:effectLst/>
                <a:latin typeface="Poppins"/>
              </a:rPr>
              <a:t> There are three leaflets that originate from the same point. </a:t>
            </a:r>
            <a:r>
              <a:rPr lang="en-US" sz="1800" b="1" i="0" dirty="0">
                <a:effectLst/>
                <a:latin typeface="Poppins"/>
              </a:rPr>
              <a:t>E.g</a:t>
            </a:r>
            <a:r>
              <a:rPr lang="en-US" sz="1800" b="0" i="0" dirty="0">
                <a:effectLst/>
                <a:latin typeface="Poppins"/>
              </a:rPr>
              <a:t>., Oxalis.</a:t>
            </a:r>
            <a:endParaRPr lang="en-US" sz="1800" b="1" i="0" dirty="0">
              <a:effectLst/>
              <a:latin typeface="Poppins"/>
            </a:endParaRPr>
          </a:p>
          <a:p>
            <a:pPr marL="285750" algn="just" rtl="0" fontAlgn="base">
              <a:spcBef>
                <a:spcPts val="0"/>
              </a:spcBef>
              <a:spcAft>
                <a:spcPts val="1000"/>
              </a:spcAft>
              <a:buFont typeface="+mj-lt"/>
              <a:buAutoNum type="arabicPeriod"/>
            </a:pPr>
            <a:r>
              <a:rPr lang="en-US" sz="1800" b="1" i="0" dirty="0">
                <a:effectLst/>
                <a:latin typeface="Poppins"/>
              </a:rPr>
              <a:t>Quadrifoliate:</a:t>
            </a:r>
            <a:r>
              <a:rPr lang="en-US" sz="1800" b="0" i="0" dirty="0">
                <a:effectLst/>
                <a:latin typeface="Poppins"/>
              </a:rPr>
              <a:t> Four leaflets arise from the same point. </a:t>
            </a:r>
            <a:r>
              <a:rPr lang="en-US" sz="1800" b="1" i="0" dirty="0" err="1">
                <a:effectLst/>
                <a:latin typeface="Poppins"/>
              </a:rPr>
              <a:t>Eg</a:t>
            </a:r>
            <a:r>
              <a:rPr lang="en-US" sz="1800" b="0" i="0" dirty="0">
                <a:effectLst/>
                <a:latin typeface="Poppins"/>
              </a:rPr>
              <a:t> </a:t>
            </a:r>
            <a:r>
              <a:rPr lang="en-US" sz="1800" b="0" i="0" dirty="0" err="1">
                <a:effectLst/>
                <a:latin typeface="Poppins"/>
              </a:rPr>
              <a:t>Marsilea</a:t>
            </a:r>
            <a:r>
              <a:rPr lang="en-US" sz="1800" b="0" i="0" dirty="0">
                <a:effectLst/>
                <a:latin typeface="Poppins"/>
              </a:rPr>
              <a:t>.</a:t>
            </a:r>
            <a:endParaRPr lang="en-US" sz="1800" b="1" i="0" dirty="0">
              <a:effectLst/>
              <a:latin typeface="Poppins"/>
            </a:endParaRPr>
          </a:p>
          <a:p>
            <a:pPr marL="285750" algn="just" rtl="0" fontAlgn="base">
              <a:spcBef>
                <a:spcPts val="0"/>
              </a:spcBef>
              <a:spcAft>
                <a:spcPts val="0"/>
              </a:spcAft>
              <a:buFont typeface="+mj-lt"/>
              <a:buAutoNum type="arabicPeriod"/>
            </a:pPr>
            <a:r>
              <a:rPr lang="en-US" sz="1800" b="1" i="0" dirty="0">
                <a:effectLst/>
                <a:latin typeface="Poppins"/>
              </a:rPr>
              <a:t>Multifoliate:</a:t>
            </a:r>
            <a:r>
              <a:rPr lang="en-US" sz="1800" b="0" i="0" dirty="0">
                <a:effectLst/>
                <a:latin typeface="Poppins"/>
              </a:rPr>
              <a:t> Many leaflets arise from the same point. </a:t>
            </a:r>
            <a:r>
              <a:rPr lang="en-US" sz="1800" b="1" i="0" dirty="0" err="1">
                <a:effectLst/>
                <a:latin typeface="Poppins"/>
              </a:rPr>
              <a:t>Eg</a:t>
            </a:r>
            <a:r>
              <a:rPr lang="en-US" sz="1800" b="0" i="0" dirty="0">
                <a:effectLst/>
                <a:latin typeface="Poppins"/>
              </a:rPr>
              <a:t> Bombax.</a:t>
            </a:r>
            <a:endParaRPr lang="en-US" sz="1800" b="1" i="0" dirty="0">
              <a:effectLst/>
              <a:latin typeface="Poppins"/>
            </a:endParaRPr>
          </a:p>
          <a:p>
            <a:endParaRPr lang="ru-KZ" dirty="0"/>
          </a:p>
        </p:txBody>
      </p:sp>
      <p:pic>
        <p:nvPicPr>
          <p:cNvPr id="4098" name="Picture 2" descr="Palmately &amp; Pinnately compound leaf">
            <a:extLst>
              <a:ext uri="{FF2B5EF4-FFF2-40B4-BE49-F238E27FC236}">
                <a16:creationId xmlns:a16="http://schemas.microsoft.com/office/drawing/2014/main" id="{21D34502-A3D8-4D09-BC6E-7B38FD0B3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960" y="4020319"/>
            <a:ext cx="2857500" cy="2219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7A636E-E745-4B97-8765-D56A0C401FC1}"/>
              </a:ext>
            </a:extLst>
          </p:cNvPr>
          <p:cNvSpPr txBox="1"/>
          <p:nvPr/>
        </p:nvSpPr>
        <p:spPr>
          <a:xfrm>
            <a:off x="9035845" y="6222348"/>
            <a:ext cx="2477729" cy="369332"/>
          </a:xfrm>
          <a:prstGeom prst="rect">
            <a:avLst/>
          </a:prstGeom>
          <a:noFill/>
        </p:spPr>
        <p:txBody>
          <a:bodyPr wrap="square">
            <a:spAutoFit/>
          </a:bodyPr>
          <a:lstStyle/>
          <a:p>
            <a:r>
              <a:rPr lang="en-US" sz="1800" b="1" i="0" dirty="0">
                <a:effectLst/>
                <a:latin typeface="Poppins"/>
              </a:rPr>
              <a:t>Pinnately</a:t>
            </a:r>
            <a:r>
              <a:rPr lang="ru-RU" sz="1800" b="1" i="0" dirty="0">
                <a:effectLst/>
                <a:latin typeface="Poppins"/>
              </a:rPr>
              <a:t> / </a:t>
            </a:r>
            <a:r>
              <a:rPr lang="en-GB" sz="1800" b="1" i="0" dirty="0">
                <a:effectLst/>
                <a:latin typeface="Poppins"/>
              </a:rPr>
              <a:t>Palmately</a:t>
            </a:r>
            <a:r>
              <a:rPr lang="en-US" sz="1800" b="1" i="0" dirty="0">
                <a:effectLst/>
                <a:latin typeface="Poppins"/>
              </a:rPr>
              <a:t> </a:t>
            </a:r>
            <a:endParaRPr lang="ru-KZ" dirty="0"/>
          </a:p>
        </p:txBody>
      </p:sp>
    </p:spTree>
    <p:extLst>
      <p:ext uri="{BB962C8B-B14F-4D97-AF65-F5344CB8AC3E}">
        <p14:creationId xmlns:p14="http://schemas.microsoft.com/office/powerpoint/2010/main" val="250630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C581C7-A9B9-4B38-AEE4-88CB50542122}"/>
              </a:ext>
            </a:extLst>
          </p:cNvPr>
          <p:cNvSpPr>
            <a:spLocks noGrp="1"/>
          </p:cNvSpPr>
          <p:nvPr>
            <p:ph type="title"/>
          </p:nvPr>
        </p:nvSpPr>
        <p:spPr/>
        <p:txBody>
          <a:bodyPr/>
          <a:lstStyle/>
          <a:p>
            <a:r>
              <a:rPr lang="en-US" b="1" i="0" dirty="0">
                <a:solidFill>
                  <a:srgbClr val="444444"/>
                </a:solidFill>
                <a:effectLst/>
                <a:latin typeface="Poppins"/>
              </a:rPr>
              <a:t>Phyllotaxy</a:t>
            </a:r>
            <a:br>
              <a:rPr lang="en-US" b="1" i="0" dirty="0">
                <a:solidFill>
                  <a:srgbClr val="444444"/>
                </a:solidFill>
                <a:effectLst/>
                <a:latin typeface="Poppins"/>
              </a:rPr>
            </a:br>
            <a:endParaRPr lang="ru-KZ" dirty="0"/>
          </a:p>
        </p:txBody>
      </p:sp>
      <p:sp>
        <p:nvSpPr>
          <p:cNvPr id="3" name="Объект 2">
            <a:extLst>
              <a:ext uri="{FF2B5EF4-FFF2-40B4-BE49-F238E27FC236}">
                <a16:creationId xmlns:a16="http://schemas.microsoft.com/office/drawing/2014/main" id="{A7DEB3C8-CE60-40E1-B9D1-60DE0D056EBB}"/>
              </a:ext>
            </a:extLst>
          </p:cNvPr>
          <p:cNvSpPr>
            <a:spLocks noGrp="1"/>
          </p:cNvSpPr>
          <p:nvPr>
            <p:ph idx="1"/>
          </p:nvPr>
        </p:nvSpPr>
        <p:spPr>
          <a:xfrm>
            <a:off x="555396" y="1128041"/>
            <a:ext cx="10515600" cy="3858738"/>
          </a:xfrm>
        </p:spPr>
        <p:txBody>
          <a:bodyPr>
            <a:normAutofit lnSpcReduction="10000"/>
          </a:bodyPr>
          <a:lstStyle/>
          <a:p>
            <a:pPr algn="just"/>
            <a:r>
              <a:rPr lang="en-US" b="0" i="0" dirty="0">
                <a:effectLst/>
                <a:latin typeface="Poppins"/>
              </a:rPr>
              <a:t>The patterns of arrangement of leaves on the stem are called Phyllotaxy. Plants show three types of phyllotaxy- alternate, opposite and whorled types of phyllotaxy.</a:t>
            </a:r>
          </a:p>
          <a:p>
            <a:pPr algn="just">
              <a:buFont typeface="Arial" panose="020B0604020202020204" pitchFamily="34" charset="0"/>
              <a:buChar char="•"/>
            </a:pPr>
            <a:r>
              <a:rPr lang="en-US" b="0" i="0" dirty="0">
                <a:effectLst/>
                <a:latin typeface="Poppins"/>
              </a:rPr>
              <a:t>When only a single leaf develops at each node alternatively, it is an alternate type of </a:t>
            </a:r>
            <a:r>
              <a:rPr lang="en-US" b="0" i="0" dirty="0" err="1">
                <a:effectLst/>
                <a:latin typeface="Poppins"/>
              </a:rPr>
              <a:t>phyllotaxy.E.g</a:t>
            </a:r>
            <a:r>
              <a:rPr lang="en-US" b="0" i="0" dirty="0">
                <a:effectLst/>
                <a:latin typeface="Poppins"/>
              </a:rPr>
              <a:t>. China rose.</a:t>
            </a:r>
          </a:p>
          <a:p>
            <a:pPr algn="just">
              <a:buFont typeface="Arial" panose="020B0604020202020204" pitchFamily="34" charset="0"/>
              <a:buChar char="•"/>
            </a:pPr>
            <a:r>
              <a:rPr lang="en-US" b="0" i="0" dirty="0">
                <a:effectLst/>
                <a:latin typeface="Poppins"/>
              </a:rPr>
              <a:t>When a pair of leaves develops at each node opposite to each other, it is called opposite </a:t>
            </a:r>
            <a:r>
              <a:rPr lang="en-US" b="0" i="0" dirty="0" err="1">
                <a:effectLst/>
                <a:latin typeface="Poppins"/>
              </a:rPr>
              <a:t>phyllotaxy.E.g</a:t>
            </a:r>
            <a:r>
              <a:rPr lang="en-US" b="0" i="0" dirty="0">
                <a:effectLst/>
                <a:latin typeface="Poppins"/>
              </a:rPr>
              <a:t>. Guava plants.</a:t>
            </a:r>
          </a:p>
          <a:p>
            <a:pPr algn="just">
              <a:buFont typeface="Arial" panose="020B0604020202020204" pitchFamily="34" charset="0"/>
              <a:buChar char="•"/>
            </a:pPr>
            <a:r>
              <a:rPr lang="en-US" b="0" i="0" dirty="0">
                <a:effectLst/>
                <a:latin typeface="Poppins"/>
              </a:rPr>
              <a:t>When more than two leaves develop at the nodes to form a whorl of leaves, it is called whorled phyllotaxy. E.g. </a:t>
            </a:r>
            <a:r>
              <a:rPr lang="en-US" b="0" i="0" dirty="0" err="1">
                <a:effectLst/>
                <a:latin typeface="Poppins"/>
              </a:rPr>
              <a:t>Alstonia</a:t>
            </a:r>
            <a:endParaRPr lang="en-US" b="0" i="0" dirty="0">
              <a:effectLst/>
              <a:latin typeface="Poppins"/>
            </a:endParaRPr>
          </a:p>
          <a:p>
            <a:endParaRPr lang="ru-KZ" dirty="0"/>
          </a:p>
        </p:txBody>
      </p:sp>
      <p:pic>
        <p:nvPicPr>
          <p:cNvPr id="4" name="Рисунок 3">
            <a:extLst>
              <a:ext uri="{FF2B5EF4-FFF2-40B4-BE49-F238E27FC236}">
                <a16:creationId xmlns:a16="http://schemas.microsoft.com/office/drawing/2014/main" id="{A733E6EB-87D5-46DA-A3D7-2BD148F8124F}"/>
              </a:ext>
            </a:extLst>
          </p:cNvPr>
          <p:cNvPicPr>
            <a:picLocks noChangeAspect="1"/>
          </p:cNvPicPr>
          <p:nvPr/>
        </p:nvPicPr>
        <p:blipFill>
          <a:blip r:embed="rId2"/>
          <a:stretch>
            <a:fillRect/>
          </a:stretch>
        </p:blipFill>
        <p:spPr>
          <a:xfrm>
            <a:off x="3299971" y="4787670"/>
            <a:ext cx="4762500" cy="1924050"/>
          </a:xfrm>
          <a:prstGeom prst="rect">
            <a:avLst/>
          </a:prstGeom>
        </p:spPr>
      </p:pic>
    </p:spTree>
    <p:extLst>
      <p:ext uri="{BB962C8B-B14F-4D97-AF65-F5344CB8AC3E}">
        <p14:creationId xmlns:p14="http://schemas.microsoft.com/office/powerpoint/2010/main" val="253559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E2854-F13F-4135-8574-2822346EB63A}"/>
              </a:ext>
            </a:extLst>
          </p:cNvPr>
          <p:cNvSpPr>
            <a:spLocks noGrp="1"/>
          </p:cNvSpPr>
          <p:nvPr>
            <p:ph type="title"/>
          </p:nvPr>
        </p:nvSpPr>
        <p:spPr/>
        <p:txBody>
          <a:bodyPr/>
          <a:lstStyle/>
          <a:p>
            <a:endParaRPr lang="ru-KZ" dirty="0"/>
          </a:p>
        </p:txBody>
      </p:sp>
      <p:pic>
        <p:nvPicPr>
          <p:cNvPr id="5122" name="Picture 2" descr="Таблица морфологии листьев с примерами от узких до широких: яйцевидные, ланцетные, эллиптические, обратнояйцевидные, обратноланцетные, продолговатые, линейные, пластинчатые, почковидные, лопатчатые.">
            <a:extLst>
              <a:ext uri="{FF2B5EF4-FFF2-40B4-BE49-F238E27FC236}">
                <a16:creationId xmlns:a16="http://schemas.microsoft.com/office/drawing/2014/main" id="{2EDCE77B-212A-4532-9251-4EA178265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403" y="965536"/>
            <a:ext cx="8200951" cy="49269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7304F2-162A-4E36-A355-0A2899E460BF}"/>
              </a:ext>
            </a:extLst>
          </p:cNvPr>
          <p:cNvSpPr txBox="1"/>
          <p:nvPr/>
        </p:nvSpPr>
        <p:spPr>
          <a:xfrm>
            <a:off x="3141483" y="6308209"/>
            <a:ext cx="6094428" cy="369332"/>
          </a:xfrm>
          <a:prstGeom prst="rect">
            <a:avLst/>
          </a:prstGeom>
          <a:noFill/>
        </p:spPr>
        <p:txBody>
          <a:bodyPr wrap="square">
            <a:spAutoFit/>
          </a:bodyPr>
          <a:lstStyle/>
          <a:p>
            <a:r>
              <a:rPr lang="en-US" b="0" i="1" dirty="0">
                <a:solidFill>
                  <a:srgbClr val="000000"/>
                </a:solidFill>
                <a:effectLst/>
                <a:latin typeface="Lato"/>
              </a:rPr>
              <a:t>Leaf morphology chart with narrow to broad examples.</a:t>
            </a:r>
            <a:endParaRPr lang="ru-KZ" dirty="0"/>
          </a:p>
        </p:txBody>
      </p:sp>
    </p:spTree>
    <p:extLst>
      <p:ext uri="{BB962C8B-B14F-4D97-AF65-F5344CB8AC3E}">
        <p14:creationId xmlns:p14="http://schemas.microsoft.com/office/powerpoint/2010/main" val="48189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Таблица морфологии листьев с кончиками (острые, заостренные, тупые, усеченные, мукронированные, выемчатые, заостренные);  основания (клиновидное, острое, тупое, сердцевидное, косое, стреловидное, хастатное, усеченное, ушное);  и края (цельные, пильчатые, пильчатые, двояковыпуклые, зубчатые, городчатые, надрезанные, выемчато-волнистые, лопастные)">
            <a:extLst>
              <a:ext uri="{FF2B5EF4-FFF2-40B4-BE49-F238E27FC236}">
                <a16:creationId xmlns:a16="http://schemas.microsoft.com/office/drawing/2014/main" id="{DED98143-79C8-4587-B2E4-9B2B1EE3E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275" y="733082"/>
            <a:ext cx="7815131" cy="5177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05B268-E77C-4643-A2ED-63025BE89381}"/>
              </a:ext>
            </a:extLst>
          </p:cNvPr>
          <p:cNvSpPr txBox="1"/>
          <p:nvPr/>
        </p:nvSpPr>
        <p:spPr>
          <a:xfrm>
            <a:off x="3527982" y="6093897"/>
            <a:ext cx="6094428" cy="369332"/>
          </a:xfrm>
          <a:prstGeom prst="rect">
            <a:avLst/>
          </a:prstGeom>
          <a:noFill/>
        </p:spPr>
        <p:txBody>
          <a:bodyPr wrap="square">
            <a:spAutoFit/>
          </a:bodyPr>
          <a:lstStyle/>
          <a:p>
            <a:r>
              <a:rPr lang="en-US" b="0" i="1" dirty="0">
                <a:solidFill>
                  <a:srgbClr val="000000"/>
                </a:solidFill>
                <a:effectLst/>
                <a:latin typeface="Lato"/>
              </a:rPr>
              <a:t>Leaf morphology chart of tips, bases, and margins.</a:t>
            </a:r>
            <a:endParaRPr lang="ru-KZ" dirty="0"/>
          </a:p>
        </p:txBody>
      </p:sp>
      <p:sp>
        <p:nvSpPr>
          <p:cNvPr id="8" name="TextBox 7">
            <a:extLst>
              <a:ext uri="{FF2B5EF4-FFF2-40B4-BE49-F238E27FC236}">
                <a16:creationId xmlns:a16="http://schemas.microsoft.com/office/drawing/2014/main" id="{F0ACE05C-D9C5-4BC8-8560-938FA289BB1E}"/>
              </a:ext>
            </a:extLst>
          </p:cNvPr>
          <p:cNvSpPr txBox="1"/>
          <p:nvPr/>
        </p:nvSpPr>
        <p:spPr>
          <a:xfrm>
            <a:off x="531044" y="272105"/>
            <a:ext cx="11660956" cy="369332"/>
          </a:xfrm>
          <a:prstGeom prst="rect">
            <a:avLst/>
          </a:prstGeom>
          <a:noFill/>
        </p:spPr>
        <p:txBody>
          <a:bodyPr wrap="square">
            <a:spAutoFit/>
          </a:bodyPr>
          <a:lstStyle/>
          <a:p>
            <a:r>
              <a:rPr lang="en-US" b="0" i="0" dirty="0">
                <a:solidFill>
                  <a:srgbClr val="222222"/>
                </a:solidFill>
                <a:effectLst/>
                <a:latin typeface="Lato"/>
              </a:rPr>
              <a:t>Additional morphological features for description include leaf shape, tip and base features, and margins (edges).</a:t>
            </a:r>
            <a:endParaRPr lang="ru-KZ" dirty="0"/>
          </a:p>
        </p:txBody>
      </p:sp>
    </p:spTree>
    <p:extLst>
      <p:ext uri="{BB962C8B-B14F-4D97-AF65-F5344CB8AC3E}">
        <p14:creationId xmlns:p14="http://schemas.microsoft.com/office/powerpoint/2010/main" val="119631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9AFFE2-787A-4FB0-A0B0-6695FC5A4E51}"/>
              </a:ext>
            </a:extLst>
          </p:cNvPr>
          <p:cNvSpPr>
            <a:spLocks noGrp="1"/>
          </p:cNvSpPr>
          <p:nvPr>
            <p:ph type="title"/>
          </p:nvPr>
        </p:nvSpPr>
        <p:spPr>
          <a:xfrm>
            <a:off x="564823" y="186016"/>
            <a:ext cx="10515600" cy="1325563"/>
          </a:xfrm>
        </p:spPr>
        <p:txBody>
          <a:bodyPr/>
          <a:lstStyle/>
          <a:p>
            <a:r>
              <a:rPr lang="en-US" sz="3600" b="1" i="0" dirty="0">
                <a:solidFill>
                  <a:srgbClr val="273239"/>
                </a:solidFill>
                <a:effectLst/>
                <a:latin typeface="Nunito"/>
              </a:rPr>
              <a:t>Modification of Leaves</a:t>
            </a:r>
            <a:br>
              <a:rPr lang="en-US" b="1" i="0" dirty="0">
                <a:solidFill>
                  <a:srgbClr val="273239"/>
                </a:solidFill>
                <a:effectLst/>
                <a:latin typeface="Nunito"/>
              </a:rPr>
            </a:br>
            <a:endParaRPr lang="ru-KZ" dirty="0"/>
          </a:p>
        </p:txBody>
      </p:sp>
      <p:sp>
        <p:nvSpPr>
          <p:cNvPr id="3" name="Объект 2">
            <a:extLst>
              <a:ext uri="{FF2B5EF4-FFF2-40B4-BE49-F238E27FC236}">
                <a16:creationId xmlns:a16="http://schemas.microsoft.com/office/drawing/2014/main" id="{747E39E2-6658-44D1-BD83-8288844F596F}"/>
              </a:ext>
            </a:extLst>
          </p:cNvPr>
          <p:cNvSpPr>
            <a:spLocks noGrp="1"/>
          </p:cNvSpPr>
          <p:nvPr>
            <p:ph idx="1"/>
          </p:nvPr>
        </p:nvSpPr>
        <p:spPr>
          <a:xfrm>
            <a:off x="205818" y="2758879"/>
            <a:ext cx="5431412" cy="5282185"/>
          </a:xfrm>
        </p:spPr>
        <p:txBody>
          <a:bodyPr>
            <a:normAutofit/>
          </a:bodyPr>
          <a:lstStyle/>
          <a:p>
            <a:pPr algn="l" fontAlgn="base">
              <a:buFont typeface="Arial" panose="020B0604020202020204" pitchFamily="34" charset="0"/>
              <a:buChar char="•"/>
            </a:pPr>
            <a:r>
              <a:rPr lang="en-US" sz="2000" b="1" i="0" dirty="0">
                <a:effectLst/>
                <a:latin typeface="Nunito"/>
              </a:rPr>
              <a:t>Storage leaves:</a:t>
            </a:r>
            <a:r>
              <a:rPr lang="en-US" sz="2000" b="0" i="0" dirty="0">
                <a:effectLst/>
                <a:latin typeface="Nunito"/>
              </a:rPr>
              <a:t> Due to storage of water and food these Leaves are become fleshy.</a:t>
            </a:r>
          </a:p>
          <a:p>
            <a:pPr algn="l" fontAlgn="base">
              <a:buFont typeface="Arial" panose="020B0604020202020204" pitchFamily="34" charset="0"/>
              <a:buChar char="•"/>
            </a:pPr>
            <a:r>
              <a:rPr lang="en-US" sz="2000" b="1" i="0" dirty="0">
                <a:effectLst/>
                <a:latin typeface="Nunito"/>
              </a:rPr>
              <a:t>Cotyledons: </a:t>
            </a:r>
            <a:r>
              <a:rPr lang="en-US" sz="2000" b="0" i="0" dirty="0">
                <a:effectLst/>
                <a:latin typeface="Nunito"/>
              </a:rPr>
              <a:t>Cotyledons are shown by mature embryo which may be one or two.</a:t>
            </a:r>
          </a:p>
          <a:p>
            <a:pPr algn="l" fontAlgn="base">
              <a:buFont typeface="Arial" panose="020B0604020202020204" pitchFamily="34" charset="0"/>
              <a:buChar char="•"/>
            </a:pPr>
            <a:r>
              <a:rPr lang="en-US" sz="2000" b="1" i="0" dirty="0">
                <a:effectLst/>
                <a:latin typeface="Nunito"/>
              </a:rPr>
              <a:t>Leaf bladders: </a:t>
            </a:r>
            <a:r>
              <a:rPr lang="en-US" sz="2000" b="0" i="0" dirty="0">
                <a:effectLst/>
                <a:latin typeface="Nunito"/>
              </a:rPr>
              <a:t>Leaves of the some aquatic plants are modified into leaf bladders which trap the small insects.</a:t>
            </a:r>
          </a:p>
          <a:p>
            <a:pPr algn="l" fontAlgn="base">
              <a:buFont typeface="Arial" panose="020B0604020202020204" pitchFamily="34" charset="0"/>
              <a:buChar char="•"/>
            </a:pPr>
            <a:r>
              <a:rPr lang="en-US" sz="2000" b="1" i="0" dirty="0">
                <a:effectLst/>
                <a:latin typeface="Nunito"/>
              </a:rPr>
              <a:t>Leaf pitcher: </a:t>
            </a:r>
            <a:r>
              <a:rPr lang="en-US" sz="2000" b="0" i="0" dirty="0">
                <a:effectLst/>
                <a:latin typeface="Nunito"/>
              </a:rPr>
              <a:t>Leaf lamina is modified into a lid which is called as </a:t>
            </a:r>
            <a:r>
              <a:rPr lang="en-US" sz="2000" b="1" i="0" dirty="0">
                <a:effectLst/>
                <a:latin typeface="Nunito"/>
              </a:rPr>
              <a:t>pitcher</a:t>
            </a:r>
            <a:r>
              <a:rPr lang="en-US" sz="2000" b="0" i="0" dirty="0">
                <a:effectLst/>
                <a:latin typeface="Nunito"/>
              </a:rPr>
              <a:t> and this trap the insects and fulfill nitrogen requirement</a:t>
            </a:r>
            <a:r>
              <a:rPr lang="en-US" b="0" i="0" dirty="0">
                <a:effectLst/>
                <a:latin typeface="Nunito"/>
              </a:rPr>
              <a:t>.</a:t>
            </a:r>
          </a:p>
          <a:p>
            <a:endParaRPr lang="ru-KZ" dirty="0"/>
          </a:p>
        </p:txBody>
      </p:sp>
      <p:pic>
        <p:nvPicPr>
          <p:cNvPr id="7" name="Рисунок 6">
            <a:extLst>
              <a:ext uri="{FF2B5EF4-FFF2-40B4-BE49-F238E27FC236}">
                <a16:creationId xmlns:a16="http://schemas.microsoft.com/office/drawing/2014/main" id="{38285E6D-2B23-466B-8F42-6336227E70C4}"/>
              </a:ext>
            </a:extLst>
          </p:cNvPr>
          <p:cNvPicPr>
            <a:picLocks noChangeAspect="1"/>
          </p:cNvPicPr>
          <p:nvPr/>
        </p:nvPicPr>
        <p:blipFill rotWithShape="1">
          <a:blip r:embed="rId2"/>
          <a:srcRect l="22810" t="25017" r="26701" b="20412"/>
          <a:stretch/>
        </p:blipFill>
        <p:spPr>
          <a:xfrm>
            <a:off x="5637230" y="2501227"/>
            <a:ext cx="6155704" cy="3742442"/>
          </a:xfrm>
          <a:prstGeom prst="rect">
            <a:avLst/>
          </a:prstGeom>
        </p:spPr>
      </p:pic>
      <p:sp>
        <p:nvSpPr>
          <p:cNvPr id="9" name="TextBox 8">
            <a:extLst>
              <a:ext uri="{FF2B5EF4-FFF2-40B4-BE49-F238E27FC236}">
                <a16:creationId xmlns:a16="http://schemas.microsoft.com/office/drawing/2014/main" id="{5DFE8A7A-816B-4BDD-BC5D-EA75E0C3A65F}"/>
              </a:ext>
            </a:extLst>
          </p:cNvPr>
          <p:cNvSpPr txBox="1"/>
          <p:nvPr/>
        </p:nvSpPr>
        <p:spPr>
          <a:xfrm>
            <a:off x="399066" y="908103"/>
            <a:ext cx="10974370" cy="1631216"/>
          </a:xfrm>
          <a:prstGeom prst="rect">
            <a:avLst/>
          </a:prstGeom>
          <a:noFill/>
        </p:spPr>
        <p:txBody>
          <a:bodyPr wrap="square">
            <a:spAutoFit/>
          </a:bodyPr>
          <a:lstStyle/>
          <a:p>
            <a:pPr algn="l" fontAlgn="base">
              <a:buFont typeface="Arial" panose="020B0604020202020204" pitchFamily="34" charset="0"/>
              <a:buChar char="•"/>
            </a:pPr>
            <a:r>
              <a:rPr lang="en-US" sz="2000" b="1" i="0" dirty="0">
                <a:effectLst/>
                <a:latin typeface="Nunito"/>
              </a:rPr>
              <a:t>Tendrils: </a:t>
            </a:r>
            <a:r>
              <a:rPr lang="en-US" sz="2000" b="0" i="0" dirty="0">
                <a:effectLst/>
                <a:latin typeface="Nunito"/>
              </a:rPr>
              <a:t>When Leaves are modified into wiry and structures then these are called as </a:t>
            </a:r>
            <a:r>
              <a:rPr lang="en-US" sz="2000" b="1" i="0" dirty="0">
                <a:effectLst/>
                <a:latin typeface="Nunito"/>
              </a:rPr>
              <a:t>tendrils</a:t>
            </a:r>
            <a:r>
              <a:rPr lang="en-US" sz="2000" b="0" i="0" dirty="0">
                <a:effectLst/>
                <a:latin typeface="Nunito"/>
              </a:rPr>
              <a:t>, these are help the climbers to climb.</a:t>
            </a:r>
          </a:p>
          <a:p>
            <a:pPr algn="l" fontAlgn="base">
              <a:buFont typeface="Arial" panose="020B0604020202020204" pitchFamily="34" charset="0"/>
              <a:buChar char="•"/>
            </a:pPr>
            <a:r>
              <a:rPr lang="en-US" sz="2000" b="1" i="0" dirty="0">
                <a:effectLst/>
                <a:latin typeface="Nunito"/>
              </a:rPr>
              <a:t>Spines:</a:t>
            </a:r>
            <a:r>
              <a:rPr lang="en-US" sz="2000" b="0" i="0" dirty="0">
                <a:effectLst/>
                <a:latin typeface="Nunito"/>
              </a:rPr>
              <a:t> When Leaves are converted into pointed structure and these structures protect the plant from herbivores.</a:t>
            </a:r>
          </a:p>
          <a:p>
            <a:pPr algn="l" fontAlgn="base">
              <a:buFont typeface="Arial" panose="020B0604020202020204" pitchFamily="34" charset="0"/>
              <a:buChar char="•"/>
            </a:pPr>
            <a:r>
              <a:rPr lang="en-US" sz="2000" b="1" i="0" dirty="0">
                <a:effectLst/>
                <a:latin typeface="Nunito"/>
              </a:rPr>
              <a:t>Phyllode: </a:t>
            </a:r>
            <a:r>
              <a:rPr lang="en-US" sz="2000" b="0" i="0" dirty="0">
                <a:effectLst/>
                <a:latin typeface="Nunito"/>
              </a:rPr>
              <a:t>When petiole is modified into extended green structures which carries out photosynthesis.</a:t>
            </a:r>
          </a:p>
        </p:txBody>
      </p:sp>
    </p:spTree>
    <p:extLst>
      <p:ext uri="{BB962C8B-B14F-4D97-AF65-F5344CB8AC3E}">
        <p14:creationId xmlns:p14="http://schemas.microsoft.com/office/powerpoint/2010/main" val="10626587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1618</Words>
  <Application>Microsoft Office PowerPoint</Application>
  <PresentationFormat>Широкоэкранный</PresentationFormat>
  <Paragraphs>72</Paragraphs>
  <Slides>17</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17</vt:i4>
      </vt:variant>
    </vt:vector>
  </HeadingPairs>
  <TitlesOfParts>
    <vt:vector size="27" baseType="lpstr">
      <vt:lpstr>Arial</vt:lpstr>
      <vt:lpstr>Arial</vt:lpstr>
      <vt:lpstr>Calibri</vt:lpstr>
      <vt:lpstr>Calibri Light</vt:lpstr>
      <vt:lpstr>inherit</vt:lpstr>
      <vt:lpstr>Lato</vt:lpstr>
      <vt:lpstr>Nunito</vt:lpstr>
      <vt:lpstr>Poppins</vt:lpstr>
      <vt:lpstr>Times New Roman</vt:lpstr>
      <vt:lpstr>Тема Office</vt:lpstr>
      <vt:lpstr>Morphology and anatomy of leaves </vt:lpstr>
      <vt:lpstr>Morphology of leave </vt:lpstr>
      <vt:lpstr>Venation </vt:lpstr>
      <vt:lpstr>Types of Leaves </vt:lpstr>
      <vt:lpstr>Презентация PowerPoint</vt:lpstr>
      <vt:lpstr>Phyllotaxy </vt:lpstr>
      <vt:lpstr>Презентация PowerPoint</vt:lpstr>
      <vt:lpstr>Презентация PowerPoint</vt:lpstr>
      <vt:lpstr>Modification of Leaves </vt:lpstr>
      <vt:lpstr>Functions of Leaves </vt:lpstr>
      <vt:lpstr>Anatomical structure of leaves </vt:lpstr>
      <vt:lpstr>Презентация PowerPoint</vt:lpstr>
      <vt:lpstr>Презентация PowerPoint</vt:lpstr>
      <vt:lpstr>Презентация PowerPoint</vt:lpstr>
      <vt:lpstr>Презентация PowerPoint</vt:lpstr>
      <vt:lpstr>Презентация PowerPoint</vt:lpstr>
      <vt:lpstr>Key Points on Leaves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Morphology of leave </dc:title>
  <dc:creator>Алена Запарина</dc:creator>
  <cp:lastModifiedBy>Алена Запарина</cp:lastModifiedBy>
  <cp:revision>2</cp:revision>
  <dcterms:created xsi:type="dcterms:W3CDTF">2024-03-02T17:26:31Z</dcterms:created>
  <dcterms:modified xsi:type="dcterms:W3CDTF">2024-03-02T18:26:23Z</dcterms:modified>
</cp:coreProperties>
</file>